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7" r:id="rId2"/>
    <p:sldId id="258" r:id="rId3"/>
    <p:sldId id="303" r:id="rId4"/>
    <p:sldId id="261" r:id="rId5"/>
    <p:sldId id="263" r:id="rId6"/>
    <p:sldId id="264" r:id="rId7"/>
    <p:sldId id="265" r:id="rId8"/>
    <p:sldId id="266" r:id="rId9"/>
    <p:sldId id="288" r:id="rId10"/>
    <p:sldId id="269" r:id="rId11"/>
    <p:sldId id="270" r:id="rId12"/>
    <p:sldId id="271" r:id="rId13"/>
    <p:sldId id="284" r:id="rId14"/>
    <p:sldId id="285" r:id="rId15"/>
    <p:sldId id="286" r:id="rId16"/>
    <p:sldId id="287" r:id="rId17"/>
    <p:sldId id="279" r:id="rId18"/>
    <p:sldId id="280" r:id="rId19"/>
    <p:sldId id="281" r:id="rId20"/>
    <p:sldId id="282" r:id="rId21"/>
    <p:sldId id="283" r:id="rId22"/>
    <p:sldId id="273" r:id="rId23"/>
    <p:sldId id="274" r:id="rId24"/>
    <p:sldId id="277"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12" r:id="rId40"/>
    <p:sldId id="313" r:id="rId41"/>
    <p:sldId id="314" r:id="rId42"/>
    <p:sldId id="315" r:id="rId43"/>
    <p:sldId id="316" r:id="rId44"/>
    <p:sldId id="318" r:id="rId45"/>
    <p:sldId id="319" r:id="rId46"/>
    <p:sldId id="320" r:id="rId47"/>
    <p:sldId id="321" r:id="rId48"/>
    <p:sldId id="322" r:id="rId49"/>
    <p:sldId id="324" r:id="rId50"/>
    <p:sldId id="325" r:id="rId51"/>
    <p:sldId id="326" r:id="rId52"/>
    <p:sldId id="327" r:id="rId53"/>
    <p:sldId id="328" r:id="rId54"/>
    <p:sldId id="331" r:id="rId55"/>
    <p:sldId id="344" r:id="rId56"/>
    <p:sldId id="334" r:id="rId57"/>
    <p:sldId id="345" r:id="rId58"/>
    <p:sldId id="342" r:id="rId59"/>
    <p:sldId id="343" r:id="rId60"/>
    <p:sldId id="346" r:id="rId61"/>
    <p:sldId id="348" r:id="rId62"/>
    <p:sldId id="347" r:id="rId63"/>
    <p:sldId id="341" r:id="rId64"/>
    <p:sldId id="349" r:id="rId65"/>
    <p:sldId id="337" r:id="rId66"/>
    <p:sldId id="350" r:id="rId67"/>
    <p:sldId id="338" r:id="rId68"/>
    <p:sldId id="340" r:id="rId69"/>
    <p:sldId id="351" r:id="rId70"/>
    <p:sldId id="352" r:id="rId71"/>
    <p:sldId id="304" r:id="rId72"/>
    <p:sldId id="305" r:id="rId73"/>
    <p:sldId id="353" r:id="rId74"/>
    <p:sldId id="306" r:id="rId75"/>
    <p:sldId id="307" r:id="rId76"/>
    <p:sldId id="308" r:id="rId77"/>
    <p:sldId id="309" r:id="rId78"/>
    <p:sldId id="354" r:id="rId79"/>
    <p:sldId id="355" r:id="rId80"/>
    <p:sldId id="356"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0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636" y="60"/>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7AE26-571C-4529-80D5-7960B5D4A5CF}" type="datetimeFigureOut">
              <a:rPr lang="en-US" smtClean="0"/>
              <a:t>5/16/2018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4556D-C5DF-4142-9DF6-E2A9DBD9E551}" type="slidenum">
              <a:rPr lang="en-US" smtClean="0"/>
              <a:t>‹#›</a:t>
            </a:fld>
            <a:endParaRPr lang="en-US"/>
          </a:p>
        </p:txBody>
      </p:sp>
    </p:spTree>
    <p:extLst>
      <p:ext uri="{BB962C8B-B14F-4D97-AF65-F5344CB8AC3E}">
        <p14:creationId xmlns:p14="http://schemas.microsoft.com/office/powerpoint/2010/main" val="4154731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mtClean="0"/>
              <a:t>Here we have box-plots for 4 different hierarchy models.  The first two assume perfect Mutual-cliques within the tightes clusters, the last two assume chain-mutuallyi.  These last 3 models are the best-fitting, over the pure “ranked-clusters of M Cliques” model. The main issue is that (a) we likley have less than perfect cliques within clusters and (b) we likely have multiple hierarchies…</a:t>
            </a:r>
          </a:p>
          <a:p>
            <a:pPr eaLnBrk="1" hangingPunct="1">
              <a:spcBef>
                <a:spcPct val="0"/>
              </a:spcBef>
            </a:pPr>
            <a:endParaRPr lang="en-US" altLang="en-US" smtClean="0"/>
          </a:p>
          <a:p>
            <a:pPr eaLnBrk="1" hangingPunct="1">
              <a:spcBef>
                <a:spcPct val="0"/>
              </a:spcBef>
            </a:pPr>
            <a:r>
              <a:rPr lang="en-US" altLang="en-US" smtClean="0"/>
              <a:t>The take-home here is that we have strong evidence from both the distribution of degree and the distribution of triads (and a long body of theory on schools!) that these settings are hierarchically ordered, with those receiving the most nominations at the “top” of the status hierarchy.</a:t>
            </a:r>
          </a:p>
        </p:txBody>
      </p:sp>
    </p:spTree>
    <p:extLst>
      <p:ext uri="{BB962C8B-B14F-4D97-AF65-F5344CB8AC3E}">
        <p14:creationId xmlns:p14="http://schemas.microsoft.com/office/powerpoint/2010/main" val="1792002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975C70A9-45E5-478D-8C6A-994973CFA0B2}" type="datetimeFigureOut">
              <a:rPr lang="en-US" smtClean="0"/>
              <a:t>5/16/2018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17D19CA-06DF-4992-9196-871C9FA31258}" type="slidenum">
              <a:rPr lang="en-US" smtClean="0"/>
              <a:t>‹#›</a:t>
            </a:fld>
            <a:endParaRPr lang="en-US"/>
          </a:p>
        </p:txBody>
      </p:sp>
    </p:spTree>
    <p:extLst>
      <p:ext uri="{BB962C8B-B14F-4D97-AF65-F5344CB8AC3E}">
        <p14:creationId xmlns:p14="http://schemas.microsoft.com/office/powerpoint/2010/main" val="727468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975C70A9-45E5-478D-8C6A-994973CFA0B2}" type="datetimeFigureOut">
              <a:rPr lang="en-US" smtClean="0"/>
              <a:t>5/16/2018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17D19CA-06DF-4992-9196-871C9FA31258}" type="slidenum">
              <a:rPr lang="en-US" smtClean="0"/>
              <a:t>‹#›</a:t>
            </a:fld>
            <a:endParaRPr lang="en-US"/>
          </a:p>
        </p:txBody>
      </p:sp>
    </p:spTree>
    <p:extLst>
      <p:ext uri="{BB962C8B-B14F-4D97-AF65-F5344CB8AC3E}">
        <p14:creationId xmlns:p14="http://schemas.microsoft.com/office/powerpoint/2010/main" val="314481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975C70A9-45E5-478D-8C6A-994973CFA0B2}" type="datetimeFigureOut">
              <a:rPr lang="en-US" smtClean="0"/>
              <a:t>5/16/2018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17D19CA-06DF-4992-9196-871C9FA31258}" type="slidenum">
              <a:rPr lang="en-US" smtClean="0"/>
              <a:t>‹#›</a:t>
            </a:fld>
            <a:endParaRPr lang="en-US"/>
          </a:p>
        </p:txBody>
      </p:sp>
    </p:spTree>
    <p:extLst>
      <p:ext uri="{BB962C8B-B14F-4D97-AF65-F5344CB8AC3E}">
        <p14:creationId xmlns:p14="http://schemas.microsoft.com/office/powerpoint/2010/main" val="333619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975C70A9-45E5-478D-8C6A-994973CFA0B2}" type="datetimeFigureOut">
              <a:rPr lang="en-US" smtClean="0"/>
              <a:t>5/16/2018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17D19CA-06DF-4992-9196-871C9FA31258}" type="slidenum">
              <a:rPr lang="en-US" smtClean="0"/>
              <a:t>‹#›</a:t>
            </a:fld>
            <a:endParaRPr lang="en-US"/>
          </a:p>
        </p:txBody>
      </p:sp>
    </p:spTree>
    <p:extLst>
      <p:ext uri="{BB962C8B-B14F-4D97-AF65-F5344CB8AC3E}">
        <p14:creationId xmlns:p14="http://schemas.microsoft.com/office/powerpoint/2010/main" val="3310504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975C70A9-45E5-478D-8C6A-994973CFA0B2}" type="datetimeFigureOut">
              <a:rPr lang="en-US" smtClean="0"/>
              <a:t>5/16/2018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17D19CA-06DF-4992-9196-871C9FA31258}" type="slidenum">
              <a:rPr lang="en-US" smtClean="0"/>
              <a:t>‹#›</a:t>
            </a:fld>
            <a:endParaRPr lang="en-US"/>
          </a:p>
        </p:txBody>
      </p:sp>
    </p:spTree>
    <p:extLst>
      <p:ext uri="{BB962C8B-B14F-4D97-AF65-F5344CB8AC3E}">
        <p14:creationId xmlns:p14="http://schemas.microsoft.com/office/powerpoint/2010/main" val="354173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975C70A9-45E5-478D-8C6A-994973CFA0B2}" type="datetimeFigureOut">
              <a:rPr lang="en-US" smtClean="0"/>
              <a:t>5/16/2018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17D19CA-06DF-4992-9196-871C9FA31258}" type="slidenum">
              <a:rPr lang="en-US" smtClean="0"/>
              <a:t>‹#›</a:t>
            </a:fld>
            <a:endParaRPr lang="en-US"/>
          </a:p>
        </p:txBody>
      </p:sp>
    </p:spTree>
    <p:extLst>
      <p:ext uri="{BB962C8B-B14F-4D97-AF65-F5344CB8AC3E}">
        <p14:creationId xmlns:p14="http://schemas.microsoft.com/office/powerpoint/2010/main" val="329701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975C70A9-45E5-478D-8C6A-994973CFA0B2}" type="datetimeFigureOut">
              <a:rPr lang="en-US" smtClean="0"/>
              <a:t>5/16/2018</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917D19CA-06DF-4992-9196-871C9FA31258}" type="slidenum">
              <a:rPr lang="en-US" smtClean="0"/>
              <a:t>‹#›</a:t>
            </a:fld>
            <a:endParaRPr lang="en-US"/>
          </a:p>
        </p:txBody>
      </p:sp>
    </p:spTree>
    <p:extLst>
      <p:ext uri="{BB962C8B-B14F-4D97-AF65-F5344CB8AC3E}">
        <p14:creationId xmlns:p14="http://schemas.microsoft.com/office/powerpoint/2010/main" val="93383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975C70A9-45E5-478D-8C6A-994973CFA0B2}" type="datetimeFigureOut">
              <a:rPr lang="en-US" smtClean="0"/>
              <a:t>5/16/2018</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917D19CA-06DF-4992-9196-871C9FA31258}" type="slidenum">
              <a:rPr lang="en-US" smtClean="0"/>
              <a:t>‹#›</a:t>
            </a:fld>
            <a:endParaRPr lang="en-US"/>
          </a:p>
        </p:txBody>
      </p:sp>
    </p:spTree>
    <p:extLst>
      <p:ext uri="{BB962C8B-B14F-4D97-AF65-F5344CB8AC3E}">
        <p14:creationId xmlns:p14="http://schemas.microsoft.com/office/powerpoint/2010/main" val="118037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975C70A9-45E5-478D-8C6A-994973CFA0B2}" type="datetimeFigureOut">
              <a:rPr lang="en-US" smtClean="0"/>
              <a:t>5/16/2018</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917D19CA-06DF-4992-9196-871C9FA31258}" type="slidenum">
              <a:rPr lang="en-US" smtClean="0"/>
              <a:t>‹#›</a:t>
            </a:fld>
            <a:endParaRPr lang="en-US"/>
          </a:p>
        </p:txBody>
      </p:sp>
    </p:spTree>
    <p:extLst>
      <p:ext uri="{BB962C8B-B14F-4D97-AF65-F5344CB8AC3E}">
        <p14:creationId xmlns:p14="http://schemas.microsoft.com/office/powerpoint/2010/main" val="335931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975C70A9-45E5-478D-8C6A-994973CFA0B2}" type="datetimeFigureOut">
              <a:rPr lang="en-US" smtClean="0"/>
              <a:t>5/16/2018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17D19CA-06DF-4992-9196-871C9FA31258}" type="slidenum">
              <a:rPr lang="en-US" smtClean="0"/>
              <a:t>‹#›</a:t>
            </a:fld>
            <a:endParaRPr lang="en-US"/>
          </a:p>
        </p:txBody>
      </p:sp>
    </p:spTree>
    <p:extLst>
      <p:ext uri="{BB962C8B-B14F-4D97-AF65-F5344CB8AC3E}">
        <p14:creationId xmlns:p14="http://schemas.microsoft.com/office/powerpoint/2010/main" val="207577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975C70A9-45E5-478D-8C6A-994973CFA0B2}" type="datetimeFigureOut">
              <a:rPr lang="en-US" smtClean="0"/>
              <a:t>5/16/2018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17D19CA-06DF-4992-9196-871C9FA31258}" type="slidenum">
              <a:rPr lang="en-US" smtClean="0"/>
              <a:t>‹#›</a:t>
            </a:fld>
            <a:endParaRPr lang="en-US"/>
          </a:p>
        </p:txBody>
      </p:sp>
    </p:spTree>
    <p:extLst>
      <p:ext uri="{BB962C8B-B14F-4D97-AF65-F5344CB8AC3E}">
        <p14:creationId xmlns:p14="http://schemas.microsoft.com/office/powerpoint/2010/main" val="330217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BAD63"/>
            </a:gs>
            <a:gs pos="100000">
              <a:srgbClr val="E9DDBD"/>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975C70A9-45E5-478D-8C6A-994973CFA0B2}" type="datetimeFigureOut">
              <a:rPr lang="en-US" smtClean="0"/>
              <a:t>5/16/2018</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917D19CA-06DF-4992-9196-871C9FA3125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inyurl.com/SN-H2018"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dnac.ssri.duke.edu/presentation2017.php?title=https://www.slideshare.net/dnac2017/06-inference-for-networks-dyad-model-overview-2017"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7213" y="895547"/>
            <a:ext cx="3127779" cy="369332"/>
          </a:xfrm>
          <a:prstGeom prst="rect">
            <a:avLst/>
          </a:prstGeom>
          <a:noFill/>
        </p:spPr>
        <p:txBody>
          <a:bodyPr wrap="none" rtlCol="0">
            <a:spAutoFit/>
          </a:bodyPr>
          <a:lstStyle/>
          <a:p>
            <a:r>
              <a:rPr lang="en-US" dirty="0" smtClean="0">
                <a:latin typeface="Calibri" panose="020F0502020204030204" pitchFamily="34" charset="0"/>
                <a:cs typeface="Calibri" panose="020F0502020204030204" pitchFamily="34" charset="0"/>
              </a:rPr>
              <a:t>Statistical Models for Networks</a:t>
            </a:r>
            <a:endParaRPr lang="en-US" dirty="0">
              <a:latin typeface="Calibri" panose="020F0502020204030204" pitchFamily="34" charset="0"/>
              <a:cs typeface="Calibri" panose="020F0502020204030204" pitchFamily="34" charset="0"/>
            </a:endParaRPr>
          </a:p>
        </p:txBody>
      </p:sp>
      <p:sp>
        <p:nvSpPr>
          <p:cNvPr id="3" name="Rectangle 2"/>
          <p:cNvSpPr/>
          <p:nvPr/>
        </p:nvSpPr>
        <p:spPr>
          <a:xfrm>
            <a:off x="2760568" y="2339360"/>
            <a:ext cx="2961067" cy="369332"/>
          </a:xfrm>
          <a:prstGeom prst="rect">
            <a:avLst/>
          </a:prstGeom>
        </p:spPr>
        <p:txBody>
          <a:bodyPr wrap="none">
            <a:spAutoFit/>
          </a:bodyPr>
          <a:lstStyle/>
          <a:p>
            <a:r>
              <a:rPr lang="en-US" u="sng" dirty="0">
                <a:solidFill>
                  <a:srgbClr val="0000FF"/>
                </a:solidFill>
                <a:latin typeface="Times New Roman" panose="02020603050405020304" pitchFamily="18" charset="0"/>
                <a:ea typeface="Times New Roman" panose="02020603050405020304" pitchFamily="18" charset="0"/>
                <a:hlinkClick r:id="rId2"/>
              </a:rPr>
              <a:t>https://tinyurl.com/SN-H2018</a:t>
            </a:r>
            <a:endParaRPr lang="en-US" dirty="0"/>
          </a:p>
        </p:txBody>
      </p:sp>
    </p:spTree>
    <p:extLst>
      <p:ext uri="{BB962C8B-B14F-4D97-AF65-F5344CB8AC3E}">
        <p14:creationId xmlns:p14="http://schemas.microsoft.com/office/powerpoint/2010/main" val="3934405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9528" y="1062182"/>
            <a:ext cx="7702365" cy="923330"/>
          </a:xfrm>
          <a:prstGeom prst="rect">
            <a:avLst/>
          </a:prstGeom>
          <a:noFill/>
        </p:spPr>
        <p:txBody>
          <a:bodyPr wrap="square" rtlCol="0">
            <a:spAutoFit/>
          </a:bodyPr>
          <a:lstStyle/>
          <a:p>
            <a:r>
              <a:rPr lang="en-US" dirty="0" smtClean="0"/>
              <a:t>Simple random is a very poor model for real life, so not really a fair null.  Imagine you know the mixing by category in a network, you can use that to generate a network that has correct probability by mixing category:</a:t>
            </a:r>
            <a:endParaRPr lang="en-US" dirty="0"/>
          </a:p>
        </p:txBody>
      </p:sp>
      <p:sp>
        <p:nvSpPr>
          <p:cNvPr id="7" name="Rectangle 6"/>
          <p:cNvSpPr/>
          <p:nvPr/>
        </p:nvSpPr>
        <p:spPr>
          <a:xfrm>
            <a:off x="721150" y="2532983"/>
            <a:ext cx="2625365" cy="1384995"/>
          </a:xfrm>
          <a:prstGeom prst="rect">
            <a:avLst/>
          </a:prstGeom>
        </p:spPr>
        <p:txBody>
          <a:bodyPr wrap="square">
            <a:spAutoFit/>
          </a:bodyPr>
          <a:lstStyle/>
          <a:p>
            <a:r>
              <a:rPr lang="en-US" sz="1400" dirty="0">
                <a:latin typeface="SAS Monospace" panose="020B0609020202020204" pitchFamily="49" charset="0"/>
              </a:rPr>
              <a:t> </a:t>
            </a:r>
            <a:r>
              <a:rPr lang="en-US" sz="1400" dirty="0" smtClean="0">
                <a:latin typeface="SAS Monospace" panose="020B0609020202020204" pitchFamily="49" charset="0"/>
              </a:rPr>
              <a:t>	</a:t>
            </a:r>
            <a:r>
              <a:rPr lang="en-US" sz="1400" dirty="0" err="1" smtClean="0">
                <a:latin typeface="SAS Monospace" panose="020B0609020202020204" pitchFamily="49" charset="0"/>
              </a:rPr>
              <a:t>mixprob</a:t>
            </a:r>
            <a:endParaRPr lang="en-US" sz="1400" dirty="0">
              <a:latin typeface="SAS Monospace" panose="020B0609020202020204" pitchFamily="49" charset="0"/>
            </a:endParaRPr>
          </a:p>
          <a:p>
            <a:r>
              <a:rPr lang="en-US" sz="1400" dirty="0">
                <a:latin typeface="SAS Monospace" panose="020B0609020202020204" pitchFamily="49" charset="0"/>
              </a:rPr>
              <a:t>       </a:t>
            </a:r>
            <a:r>
              <a:rPr lang="en-US" sz="1400" dirty="0" err="1">
                <a:solidFill>
                  <a:srgbClr val="FFFF00"/>
                </a:solidFill>
                <a:latin typeface="SAS Monospace" panose="020B0609020202020204" pitchFamily="49" charset="0"/>
              </a:rPr>
              <a:t>wht</a:t>
            </a:r>
            <a:r>
              <a:rPr lang="en-US" sz="1400" dirty="0">
                <a:latin typeface="SAS Monospace" panose="020B0609020202020204" pitchFamily="49" charset="0"/>
              </a:rPr>
              <a:t>   </a:t>
            </a:r>
            <a:r>
              <a:rPr lang="en-US" sz="1400" dirty="0" err="1">
                <a:solidFill>
                  <a:srgbClr val="00B050"/>
                </a:solidFill>
                <a:latin typeface="SAS Monospace" panose="020B0609020202020204" pitchFamily="49" charset="0"/>
              </a:rPr>
              <a:t>blk</a:t>
            </a:r>
            <a:r>
              <a:rPr lang="en-US" sz="1400" dirty="0">
                <a:latin typeface="SAS Monospace" panose="020B0609020202020204" pitchFamily="49" charset="0"/>
              </a:rPr>
              <a:t>   </a:t>
            </a:r>
            <a:r>
              <a:rPr lang="en-US" sz="1400" dirty="0" err="1">
                <a:solidFill>
                  <a:srgbClr val="FF0000"/>
                </a:solidFill>
                <a:latin typeface="SAS Monospace" panose="020B0609020202020204" pitchFamily="49" charset="0"/>
              </a:rPr>
              <a:t>oth</a:t>
            </a:r>
            <a:endParaRPr lang="en-US" sz="1400" dirty="0">
              <a:solidFill>
                <a:srgbClr val="FF0000"/>
              </a:solidFill>
              <a:latin typeface="SAS Monospace" panose="020B0609020202020204" pitchFamily="49" charset="0"/>
            </a:endParaRPr>
          </a:p>
          <a:p>
            <a:endParaRPr lang="en-US" sz="1400" dirty="0">
              <a:latin typeface="SAS Monospace" panose="020B0609020202020204" pitchFamily="49" charset="0"/>
            </a:endParaRPr>
          </a:p>
          <a:p>
            <a:r>
              <a:rPr lang="en-US" sz="1400" dirty="0">
                <a:latin typeface="SAS Monospace" panose="020B0609020202020204" pitchFamily="49" charset="0"/>
              </a:rPr>
              <a:t> </a:t>
            </a:r>
            <a:r>
              <a:rPr lang="en-US" sz="1400" dirty="0" err="1">
                <a:solidFill>
                  <a:srgbClr val="FFFF00"/>
                </a:solidFill>
                <a:latin typeface="SAS Monospace" panose="020B0609020202020204" pitchFamily="49" charset="0"/>
              </a:rPr>
              <a:t>wht</a:t>
            </a:r>
            <a:r>
              <a:rPr lang="en-US" sz="1400" dirty="0">
                <a:solidFill>
                  <a:srgbClr val="FFFF00"/>
                </a:solidFill>
                <a:latin typeface="SAS Monospace" panose="020B0609020202020204" pitchFamily="49" charset="0"/>
              </a:rPr>
              <a:t> </a:t>
            </a:r>
            <a:r>
              <a:rPr lang="en-US" sz="1400" dirty="0">
                <a:latin typeface="SAS Monospace" panose="020B0609020202020204" pitchFamily="49" charset="0"/>
              </a:rPr>
              <a:t>.0096 .0016 .0065</a:t>
            </a:r>
          </a:p>
          <a:p>
            <a:r>
              <a:rPr lang="en-US" sz="1400" dirty="0">
                <a:latin typeface="SAS Monospace" panose="020B0609020202020204" pitchFamily="49" charset="0"/>
              </a:rPr>
              <a:t> </a:t>
            </a:r>
            <a:r>
              <a:rPr lang="en-US" sz="1400" dirty="0" err="1">
                <a:solidFill>
                  <a:srgbClr val="00B050"/>
                </a:solidFill>
                <a:latin typeface="SAS Monospace" panose="020B0609020202020204" pitchFamily="49" charset="0"/>
              </a:rPr>
              <a:t>blk</a:t>
            </a:r>
            <a:r>
              <a:rPr lang="en-US" sz="1400" dirty="0">
                <a:solidFill>
                  <a:srgbClr val="00B050"/>
                </a:solidFill>
                <a:latin typeface="SAS Monospace" panose="020B0609020202020204" pitchFamily="49" charset="0"/>
              </a:rPr>
              <a:t> </a:t>
            </a:r>
            <a:r>
              <a:rPr lang="en-US" sz="1400" dirty="0">
                <a:latin typeface="SAS Monospace" panose="020B0609020202020204" pitchFamily="49" charset="0"/>
              </a:rPr>
              <a:t>.0013 .0085 .0045</a:t>
            </a:r>
          </a:p>
          <a:p>
            <a:r>
              <a:rPr lang="en-US" sz="1400" dirty="0">
                <a:latin typeface="SAS Monospace" panose="020B0609020202020204" pitchFamily="49" charset="0"/>
              </a:rPr>
              <a:t> </a:t>
            </a:r>
            <a:r>
              <a:rPr lang="en-US" sz="1400" dirty="0" err="1">
                <a:solidFill>
                  <a:srgbClr val="FF0000"/>
                </a:solidFill>
                <a:latin typeface="SAS Monospace" panose="020B0609020202020204" pitchFamily="49" charset="0"/>
              </a:rPr>
              <a:t>oth</a:t>
            </a:r>
            <a:r>
              <a:rPr lang="en-US" sz="1400" dirty="0">
                <a:solidFill>
                  <a:srgbClr val="FF0000"/>
                </a:solidFill>
                <a:latin typeface="SAS Monospace" panose="020B0609020202020204" pitchFamily="49" charset="0"/>
              </a:rPr>
              <a:t> </a:t>
            </a:r>
            <a:r>
              <a:rPr lang="en-US" sz="1400" dirty="0">
                <a:latin typeface="SAS Monospace" panose="020B0609020202020204" pitchFamily="49" charset="0"/>
              </a:rPr>
              <a:t>.0054 .0045 .0067</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87" t="8637" r="23980" b="22373"/>
          <a:stretch/>
        </p:blipFill>
        <p:spPr bwMode="auto">
          <a:xfrm>
            <a:off x="3489821" y="2553209"/>
            <a:ext cx="4787335" cy="3894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0828" y="4138367"/>
            <a:ext cx="2705494" cy="923330"/>
          </a:xfrm>
          <a:prstGeom prst="rect">
            <a:avLst/>
          </a:prstGeom>
          <a:noFill/>
        </p:spPr>
        <p:txBody>
          <a:bodyPr wrap="square" rtlCol="0">
            <a:spAutoFit/>
          </a:bodyPr>
          <a:lstStyle/>
          <a:p>
            <a:r>
              <a:rPr lang="en-US" dirty="0" smtClean="0"/>
              <a:t>…so generate a random graph with similar mixing probability</a:t>
            </a:r>
            <a:endParaRPr lang="en-US" dirty="0"/>
          </a:p>
        </p:txBody>
      </p:sp>
      <p:sp>
        <p:nvSpPr>
          <p:cNvPr id="9" name="TextBox 8"/>
          <p:cNvSpPr txBox="1"/>
          <p:nvPr/>
        </p:nvSpPr>
        <p:spPr>
          <a:xfrm>
            <a:off x="3611418" y="6049819"/>
            <a:ext cx="1069524" cy="369332"/>
          </a:xfrm>
          <a:prstGeom prst="rect">
            <a:avLst/>
          </a:prstGeom>
          <a:noFill/>
        </p:spPr>
        <p:txBody>
          <a:bodyPr wrap="none" rtlCol="0">
            <a:spAutoFit/>
          </a:bodyPr>
          <a:lstStyle/>
          <a:p>
            <a:r>
              <a:rPr lang="en-US" dirty="0" smtClean="0"/>
              <a:t>Observed</a:t>
            </a:r>
            <a:endParaRPr lang="en-US" dirty="0"/>
          </a:p>
        </p:txBody>
      </p:sp>
      <p:sp>
        <p:nvSpPr>
          <p:cNvPr id="10"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Tree>
    <p:extLst>
      <p:ext uri="{BB962C8B-B14F-4D97-AF65-F5344CB8AC3E}">
        <p14:creationId xmlns:p14="http://schemas.microsoft.com/office/powerpoint/2010/main" val="824467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9528" y="1062182"/>
            <a:ext cx="7702365" cy="923330"/>
          </a:xfrm>
          <a:prstGeom prst="rect">
            <a:avLst/>
          </a:prstGeom>
          <a:noFill/>
        </p:spPr>
        <p:txBody>
          <a:bodyPr wrap="square" rtlCol="0">
            <a:spAutoFit/>
          </a:bodyPr>
          <a:lstStyle/>
          <a:p>
            <a:r>
              <a:rPr lang="en-US" dirty="0" smtClean="0"/>
              <a:t>Simple random is a very poor model for real life, so not really a fair null.  Imagine you know the mixing by category in a network, you can use that to generate a network that has correct probability by mixing category:</a:t>
            </a:r>
            <a:endParaRPr lang="en-US" dirty="0"/>
          </a:p>
        </p:txBody>
      </p:sp>
      <p:sp>
        <p:nvSpPr>
          <p:cNvPr id="7" name="Rectangle 6"/>
          <p:cNvSpPr/>
          <p:nvPr/>
        </p:nvSpPr>
        <p:spPr>
          <a:xfrm>
            <a:off x="721150" y="2532983"/>
            <a:ext cx="2625365" cy="1384995"/>
          </a:xfrm>
          <a:prstGeom prst="rect">
            <a:avLst/>
          </a:prstGeom>
        </p:spPr>
        <p:txBody>
          <a:bodyPr wrap="square">
            <a:spAutoFit/>
          </a:bodyPr>
          <a:lstStyle/>
          <a:p>
            <a:r>
              <a:rPr lang="en-US" sz="1400" dirty="0">
                <a:latin typeface="SAS Monospace" panose="020B0609020202020204" pitchFamily="49" charset="0"/>
              </a:rPr>
              <a:t> </a:t>
            </a:r>
            <a:r>
              <a:rPr lang="en-US" sz="1400" dirty="0" smtClean="0">
                <a:latin typeface="SAS Monospace" panose="020B0609020202020204" pitchFamily="49" charset="0"/>
              </a:rPr>
              <a:t>	</a:t>
            </a:r>
            <a:r>
              <a:rPr lang="en-US" sz="1400" dirty="0" err="1" smtClean="0">
                <a:latin typeface="SAS Monospace" panose="020B0609020202020204" pitchFamily="49" charset="0"/>
              </a:rPr>
              <a:t>mixprob</a:t>
            </a:r>
            <a:endParaRPr lang="en-US" sz="1400" dirty="0">
              <a:latin typeface="SAS Monospace" panose="020B0609020202020204" pitchFamily="49" charset="0"/>
            </a:endParaRPr>
          </a:p>
          <a:p>
            <a:r>
              <a:rPr lang="en-US" sz="1400" dirty="0">
                <a:latin typeface="SAS Monospace" panose="020B0609020202020204" pitchFamily="49" charset="0"/>
              </a:rPr>
              <a:t>       </a:t>
            </a:r>
            <a:r>
              <a:rPr lang="en-US" sz="1400" dirty="0" err="1">
                <a:solidFill>
                  <a:srgbClr val="FFFF00"/>
                </a:solidFill>
                <a:latin typeface="SAS Monospace" panose="020B0609020202020204" pitchFamily="49" charset="0"/>
              </a:rPr>
              <a:t>wht</a:t>
            </a:r>
            <a:r>
              <a:rPr lang="en-US" sz="1400" dirty="0">
                <a:latin typeface="SAS Monospace" panose="020B0609020202020204" pitchFamily="49" charset="0"/>
              </a:rPr>
              <a:t>   </a:t>
            </a:r>
            <a:r>
              <a:rPr lang="en-US" sz="1400" dirty="0" err="1">
                <a:solidFill>
                  <a:srgbClr val="00B050"/>
                </a:solidFill>
                <a:latin typeface="SAS Monospace" panose="020B0609020202020204" pitchFamily="49" charset="0"/>
              </a:rPr>
              <a:t>blk</a:t>
            </a:r>
            <a:r>
              <a:rPr lang="en-US" sz="1400" dirty="0">
                <a:latin typeface="SAS Monospace" panose="020B0609020202020204" pitchFamily="49" charset="0"/>
              </a:rPr>
              <a:t>   </a:t>
            </a:r>
            <a:r>
              <a:rPr lang="en-US" sz="1400" dirty="0" err="1">
                <a:solidFill>
                  <a:srgbClr val="FF0000"/>
                </a:solidFill>
                <a:latin typeface="SAS Monospace" panose="020B0609020202020204" pitchFamily="49" charset="0"/>
              </a:rPr>
              <a:t>oth</a:t>
            </a:r>
            <a:endParaRPr lang="en-US" sz="1400" dirty="0">
              <a:solidFill>
                <a:srgbClr val="FF0000"/>
              </a:solidFill>
              <a:latin typeface="SAS Monospace" panose="020B0609020202020204" pitchFamily="49" charset="0"/>
            </a:endParaRPr>
          </a:p>
          <a:p>
            <a:endParaRPr lang="en-US" sz="1400" dirty="0">
              <a:latin typeface="SAS Monospace" panose="020B0609020202020204" pitchFamily="49" charset="0"/>
            </a:endParaRPr>
          </a:p>
          <a:p>
            <a:r>
              <a:rPr lang="en-US" sz="1400" dirty="0">
                <a:latin typeface="SAS Monospace" panose="020B0609020202020204" pitchFamily="49" charset="0"/>
              </a:rPr>
              <a:t> </a:t>
            </a:r>
            <a:r>
              <a:rPr lang="en-US" sz="1400" dirty="0" err="1">
                <a:solidFill>
                  <a:srgbClr val="FFFF00"/>
                </a:solidFill>
                <a:latin typeface="SAS Monospace" panose="020B0609020202020204" pitchFamily="49" charset="0"/>
              </a:rPr>
              <a:t>wht</a:t>
            </a:r>
            <a:r>
              <a:rPr lang="en-US" sz="1400" dirty="0">
                <a:solidFill>
                  <a:srgbClr val="FFFF00"/>
                </a:solidFill>
                <a:latin typeface="SAS Monospace" panose="020B0609020202020204" pitchFamily="49" charset="0"/>
              </a:rPr>
              <a:t> </a:t>
            </a:r>
            <a:r>
              <a:rPr lang="en-US" sz="1400" dirty="0">
                <a:latin typeface="SAS Monospace" panose="020B0609020202020204" pitchFamily="49" charset="0"/>
              </a:rPr>
              <a:t>.0096 .0016 .0065</a:t>
            </a:r>
          </a:p>
          <a:p>
            <a:r>
              <a:rPr lang="en-US" sz="1400" dirty="0">
                <a:latin typeface="SAS Monospace" panose="020B0609020202020204" pitchFamily="49" charset="0"/>
              </a:rPr>
              <a:t> </a:t>
            </a:r>
            <a:r>
              <a:rPr lang="en-US" sz="1400" dirty="0" err="1">
                <a:solidFill>
                  <a:srgbClr val="00B050"/>
                </a:solidFill>
                <a:latin typeface="SAS Monospace" panose="020B0609020202020204" pitchFamily="49" charset="0"/>
              </a:rPr>
              <a:t>blk</a:t>
            </a:r>
            <a:r>
              <a:rPr lang="en-US" sz="1400" dirty="0">
                <a:solidFill>
                  <a:srgbClr val="00B050"/>
                </a:solidFill>
                <a:latin typeface="SAS Monospace" panose="020B0609020202020204" pitchFamily="49" charset="0"/>
              </a:rPr>
              <a:t> </a:t>
            </a:r>
            <a:r>
              <a:rPr lang="en-US" sz="1400" dirty="0">
                <a:latin typeface="SAS Monospace" panose="020B0609020202020204" pitchFamily="49" charset="0"/>
              </a:rPr>
              <a:t>.0013 .0085 .0045</a:t>
            </a:r>
          </a:p>
          <a:p>
            <a:r>
              <a:rPr lang="en-US" sz="1400" dirty="0">
                <a:latin typeface="SAS Monospace" panose="020B0609020202020204" pitchFamily="49" charset="0"/>
              </a:rPr>
              <a:t> </a:t>
            </a:r>
            <a:r>
              <a:rPr lang="en-US" sz="1400" dirty="0" err="1">
                <a:solidFill>
                  <a:srgbClr val="FF0000"/>
                </a:solidFill>
                <a:latin typeface="SAS Monospace" panose="020B0609020202020204" pitchFamily="49" charset="0"/>
              </a:rPr>
              <a:t>oth</a:t>
            </a:r>
            <a:r>
              <a:rPr lang="en-US" sz="1400" dirty="0">
                <a:solidFill>
                  <a:srgbClr val="FF0000"/>
                </a:solidFill>
                <a:latin typeface="SAS Monospace" panose="020B0609020202020204" pitchFamily="49" charset="0"/>
              </a:rPr>
              <a:t> </a:t>
            </a:r>
            <a:r>
              <a:rPr lang="en-US" sz="1400" dirty="0">
                <a:latin typeface="SAS Monospace" panose="020B0609020202020204" pitchFamily="49" charset="0"/>
              </a:rPr>
              <a:t>.0054 .0045 .0067</a:t>
            </a:r>
          </a:p>
        </p:txBody>
      </p:sp>
      <p:sp>
        <p:nvSpPr>
          <p:cNvPr id="8" name="TextBox 7"/>
          <p:cNvSpPr txBox="1"/>
          <p:nvPr/>
        </p:nvSpPr>
        <p:spPr>
          <a:xfrm>
            <a:off x="150828" y="4138367"/>
            <a:ext cx="2705494" cy="923330"/>
          </a:xfrm>
          <a:prstGeom prst="rect">
            <a:avLst/>
          </a:prstGeom>
          <a:noFill/>
        </p:spPr>
        <p:txBody>
          <a:bodyPr wrap="square" rtlCol="0">
            <a:spAutoFit/>
          </a:bodyPr>
          <a:lstStyle/>
          <a:p>
            <a:r>
              <a:rPr lang="en-US" dirty="0" smtClean="0"/>
              <a:t>…so generate a random graph with similar mixing probability</a:t>
            </a:r>
            <a:endParaRPr 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84" t="9244" r="7074" b="3483"/>
          <a:stretch/>
        </p:blipFill>
        <p:spPr bwMode="auto">
          <a:xfrm>
            <a:off x="3619988" y="2506006"/>
            <a:ext cx="4547491" cy="378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639127" y="5929746"/>
            <a:ext cx="966931" cy="369332"/>
          </a:xfrm>
          <a:prstGeom prst="rect">
            <a:avLst/>
          </a:prstGeom>
          <a:noFill/>
        </p:spPr>
        <p:txBody>
          <a:bodyPr wrap="none" rtlCol="0">
            <a:spAutoFit/>
          </a:bodyPr>
          <a:lstStyle/>
          <a:p>
            <a:r>
              <a:rPr lang="en-US" dirty="0" smtClean="0"/>
              <a:t>Random</a:t>
            </a:r>
            <a:endParaRPr lang="en-US" dirty="0"/>
          </a:p>
        </p:txBody>
      </p:sp>
      <p:sp>
        <p:nvSpPr>
          <p:cNvPr id="10"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Tree>
    <p:extLst>
      <p:ext uri="{BB962C8B-B14F-4D97-AF65-F5344CB8AC3E}">
        <p14:creationId xmlns:p14="http://schemas.microsoft.com/office/powerpoint/2010/main" val="25673351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9528" y="1062182"/>
            <a:ext cx="7702365" cy="923330"/>
          </a:xfrm>
          <a:prstGeom prst="rect">
            <a:avLst/>
          </a:prstGeom>
          <a:noFill/>
        </p:spPr>
        <p:txBody>
          <a:bodyPr wrap="square" rtlCol="0">
            <a:spAutoFit/>
          </a:bodyPr>
          <a:lstStyle/>
          <a:p>
            <a:r>
              <a:rPr lang="en-US" dirty="0" smtClean="0"/>
              <a:t>Simple random is a very poor model for real life, so not really a fair null.  Imagine you know the mixing by category in a network, you can use that to generate a network that has correct probability by mixing category:</a:t>
            </a:r>
            <a:endParaRPr lang="en-US" dirty="0"/>
          </a:p>
        </p:txBody>
      </p:sp>
      <p:sp>
        <p:nvSpPr>
          <p:cNvPr id="7" name="Rectangle 6"/>
          <p:cNvSpPr/>
          <p:nvPr/>
        </p:nvSpPr>
        <p:spPr>
          <a:xfrm>
            <a:off x="721150" y="2532983"/>
            <a:ext cx="2625365" cy="1384995"/>
          </a:xfrm>
          <a:prstGeom prst="rect">
            <a:avLst/>
          </a:prstGeom>
        </p:spPr>
        <p:txBody>
          <a:bodyPr wrap="square">
            <a:spAutoFit/>
          </a:bodyPr>
          <a:lstStyle/>
          <a:p>
            <a:r>
              <a:rPr lang="en-US" sz="1400" dirty="0">
                <a:latin typeface="SAS Monospace" panose="020B0609020202020204" pitchFamily="49" charset="0"/>
              </a:rPr>
              <a:t> </a:t>
            </a:r>
            <a:r>
              <a:rPr lang="en-US" sz="1400" dirty="0" smtClean="0">
                <a:latin typeface="SAS Monospace" panose="020B0609020202020204" pitchFamily="49" charset="0"/>
              </a:rPr>
              <a:t>	</a:t>
            </a:r>
            <a:r>
              <a:rPr lang="en-US" sz="1400" dirty="0" err="1" smtClean="0">
                <a:latin typeface="SAS Monospace" panose="020B0609020202020204" pitchFamily="49" charset="0"/>
              </a:rPr>
              <a:t>mixprob</a:t>
            </a:r>
            <a:endParaRPr lang="en-US" sz="1400" dirty="0">
              <a:latin typeface="SAS Monospace" panose="020B0609020202020204" pitchFamily="49" charset="0"/>
            </a:endParaRPr>
          </a:p>
          <a:p>
            <a:r>
              <a:rPr lang="en-US" sz="1400" dirty="0">
                <a:latin typeface="SAS Monospace" panose="020B0609020202020204" pitchFamily="49" charset="0"/>
              </a:rPr>
              <a:t>       </a:t>
            </a:r>
            <a:r>
              <a:rPr lang="en-US" sz="1400" dirty="0" err="1">
                <a:solidFill>
                  <a:srgbClr val="FFFF00"/>
                </a:solidFill>
                <a:latin typeface="SAS Monospace" panose="020B0609020202020204" pitchFamily="49" charset="0"/>
              </a:rPr>
              <a:t>wht</a:t>
            </a:r>
            <a:r>
              <a:rPr lang="en-US" sz="1400" dirty="0">
                <a:latin typeface="SAS Monospace" panose="020B0609020202020204" pitchFamily="49" charset="0"/>
              </a:rPr>
              <a:t>   </a:t>
            </a:r>
            <a:r>
              <a:rPr lang="en-US" sz="1400" dirty="0" err="1">
                <a:solidFill>
                  <a:srgbClr val="00B050"/>
                </a:solidFill>
                <a:latin typeface="SAS Monospace" panose="020B0609020202020204" pitchFamily="49" charset="0"/>
              </a:rPr>
              <a:t>blk</a:t>
            </a:r>
            <a:r>
              <a:rPr lang="en-US" sz="1400" dirty="0">
                <a:latin typeface="SAS Monospace" panose="020B0609020202020204" pitchFamily="49" charset="0"/>
              </a:rPr>
              <a:t>   </a:t>
            </a:r>
            <a:r>
              <a:rPr lang="en-US" sz="1400" dirty="0" err="1">
                <a:solidFill>
                  <a:srgbClr val="FF0000"/>
                </a:solidFill>
                <a:latin typeface="SAS Monospace" panose="020B0609020202020204" pitchFamily="49" charset="0"/>
              </a:rPr>
              <a:t>oth</a:t>
            </a:r>
            <a:endParaRPr lang="en-US" sz="1400" dirty="0">
              <a:solidFill>
                <a:srgbClr val="FF0000"/>
              </a:solidFill>
              <a:latin typeface="SAS Monospace" panose="020B0609020202020204" pitchFamily="49" charset="0"/>
            </a:endParaRPr>
          </a:p>
          <a:p>
            <a:endParaRPr lang="en-US" sz="1400" dirty="0">
              <a:latin typeface="SAS Monospace" panose="020B0609020202020204" pitchFamily="49" charset="0"/>
            </a:endParaRPr>
          </a:p>
          <a:p>
            <a:r>
              <a:rPr lang="en-US" sz="1400" dirty="0">
                <a:latin typeface="SAS Monospace" panose="020B0609020202020204" pitchFamily="49" charset="0"/>
              </a:rPr>
              <a:t> </a:t>
            </a:r>
            <a:r>
              <a:rPr lang="en-US" sz="1400" dirty="0" err="1">
                <a:solidFill>
                  <a:srgbClr val="FFFF00"/>
                </a:solidFill>
                <a:latin typeface="SAS Monospace" panose="020B0609020202020204" pitchFamily="49" charset="0"/>
              </a:rPr>
              <a:t>wht</a:t>
            </a:r>
            <a:r>
              <a:rPr lang="en-US" sz="1400" dirty="0">
                <a:solidFill>
                  <a:srgbClr val="FFFF00"/>
                </a:solidFill>
                <a:latin typeface="SAS Monospace" panose="020B0609020202020204" pitchFamily="49" charset="0"/>
              </a:rPr>
              <a:t> </a:t>
            </a:r>
            <a:r>
              <a:rPr lang="en-US" sz="1400" dirty="0">
                <a:latin typeface="SAS Monospace" panose="020B0609020202020204" pitchFamily="49" charset="0"/>
              </a:rPr>
              <a:t>.0096 .0016 .0065</a:t>
            </a:r>
          </a:p>
          <a:p>
            <a:r>
              <a:rPr lang="en-US" sz="1400" dirty="0">
                <a:latin typeface="SAS Monospace" panose="020B0609020202020204" pitchFamily="49" charset="0"/>
              </a:rPr>
              <a:t> </a:t>
            </a:r>
            <a:r>
              <a:rPr lang="en-US" sz="1400" dirty="0" err="1">
                <a:solidFill>
                  <a:srgbClr val="00B050"/>
                </a:solidFill>
                <a:latin typeface="SAS Monospace" panose="020B0609020202020204" pitchFamily="49" charset="0"/>
              </a:rPr>
              <a:t>blk</a:t>
            </a:r>
            <a:r>
              <a:rPr lang="en-US" sz="1400" dirty="0">
                <a:solidFill>
                  <a:srgbClr val="00B050"/>
                </a:solidFill>
                <a:latin typeface="SAS Monospace" panose="020B0609020202020204" pitchFamily="49" charset="0"/>
              </a:rPr>
              <a:t> </a:t>
            </a:r>
            <a:r>
              <a:rPr lang="en-US" sz="1400" dirty="0">
                <a:latin typeface="SAS Monospace" panose="020B0609020202020204" pitchFamily="49" charset="0"/>
              </a:rPr>
              <a:t>.0013 .0085 .0045</a:t>
            </a:r>
          </a:p>
          <a:p>
            <a:r>
              <a:rPr lang="en-US" sz="1400" dirty="0">
                <a:latin typeface="SAS Monospace" panose="020B0609020202020204" pitchFamily="49" charset="0"/>
              </a:rPr>
              <a:t> </a:t>
            </a:r>
            <a:r>
              <a:rPr lang="en-US" sz="1400" dirty="0" err="1">
                <a:solidFill>
                  <a:srgbClr val="FF0000"/>
                </a:solidFill>
                <a:latin typeface="SAS Monospace" panose="020B0609020202020204" pitchFamily="49" charset="0"/>
              </a:rPr>
              <a:t>oth</a:t>
            </a:r>
            <a:r>
              <a:rPr lang="en-US" sz="1400" dirty="0">
                <a:solidFill>
                  <a:srgbClr val="FF0000"/>
                </a:solidFill>
                <a:latin typeface="SAS Monospace" panose="020B0609020202020204" pitchFamily="49" charset="0"/>
              </a:rPr>
              <a:t> </a:t>
            </a:r>
            <a:r>
              <a:rPr lang="en-US" sz="1400" dirty="0">
                <a:latin typeface="SAS Monospace" panose="020B0609020202020204" pitchFamily="49" charset="0"/>
              </a:rPr>
              <a:t>.0054 .0045 .0067</a:t>
            </a:r>
          </a:p>
        </p:txBody>
      </p:sp>
      <p:sp>
        <p:nvSpPr>
          <p:cNvPr id="8" name="TextBox 7"/>
          <p:cNvSpPr txBox="1"/>
          <p:nvPr/>
        </p:nvSpPr>
        <p:spPr>
          <a:xfrm>
            <a:off x="150828" y="4138367"/>
            <a:ext cx="2705494" cy="923330"/>
          </a:xfrm>
          <a:prstGeom prst="rect">
            <a:avLst/>
          </a:prstGeom>
          <a:noFill/>
        </p:spPr>
        <p:txBody>
          <a:bodyPr wrap="square" rtlCol="0">
            <a:spAutoFit/>
          </a:bodyPr>
          <a:lstStyle/>
          <a:p>
            <a:r>
              <a:rPr lang="en-US" dirty="0" smtClean="0"/>
              <a:t>…so generate a random graph with similar mixing probability</a:t>
            </a:r>
            <a:endParaRPr lang="en-US" dirty="0"/>
          </a:p>
        </p:txBody>
      </p:sp>
      <p:pic>
        <p:nvPicPr>
          <p:cNvPr id="8194" name="Picture 2" descr="C:\Users\jmoody77\SGPlo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453" y="2318328"/>
            <a:ext cx="4812571" cy="36094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902036" y="2429164"/>
            <a:ext cx="2133600" cy="646331"/>
          </a:xfrm>
          <a:prstGeom prst="rect">
            <a:avLst/>
          </a:prstGeom>
          <a:noFill/>
        </p:spPr>
        <p:txBody>
          <a:bodyPr wrap="square" rtlCol="0">
            <a:spAutoFit/>
          </a:bodyPr>
          <a:lstStyle/>
          <a:p>
            <a:r>
              <a:rPr lang="en-US" dirty="0" smtClean="0"/>
              <a:t>Degree distributions don’t match</a:t>
            </a:r>
            <a:endParaRPr lang="en-US" dirty="0"/>
          </a:p>
        </p:txBody>
      </p:sp>
      <p:sp>
        <p:nvSpPr>
          <p:cNvPr id="9"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Tree>
    <p:extLst>
      <p:ext uri="{BB962C8B-B14F-4D97-AF65-F5344CB8AC3E}">
        <p14:creationId xmlns:p14="http://schemas.microsoft.com/office/powerpoint/2010/main" val="30864181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46"/>
          <p:cNvSpPr>
            <a:spLocks noChangeArrowheads="1"/>
          </p:cNvSpPr>
          <p:nvPr/>
        </p:nvSpPr>
        <p:spPr bwMode="auto">
          <a:xfrm>
            <a:off x="685800" y="1295400"/>
            <a:ext cx="7924800" cy="50133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043" name="Rectangle 5"/>
          <p:cNvSpPr>
            <a:spLocks noChangeArrowheads="1"/>
          </p:cNvSpPr>
          <p:nvPr/>
        </p:nvSpPr>
        <p:spPr bwMode="auto">
          <a:xfrm>
            <a:off x="1852613" y="1547813"/>
            <a:ext cx="6418262"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044" name="Line 6"/>
          <p:cNvSpPr>
            <a:spLocks noChangeShapeType="1"/>
          </p:cNvSpPr>
          <p:nvPr/>
        </p:nvSpPr>
        <p:spPr bwMode="auto">
          <a:xfrm>
            <a:off x="1852613" y="1547813"/>
            <a:ext cx="0" cy="42672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45" name="Line 7"/>
          <p:cNvSpPr>
            <a:spLocks noChangeShapeType="1"/>
          </p:cNvSpPr>
          <p:nvPr/>
        </p:nvSpPr>
        <p:spPr bwMode="auto">
          <a:xfrm>
            <a:off x="1852613" y="5815013"/>
            <a:ext cx="639762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46" name="Line 8"/>
          <p:cNvSpPr>
            <a:spLocks noChangeShapeType="1"/>
          </p:cNvSpPr>
          <p:nvPr/>
        </p:nvSpPr>
        <p:spPr bwMode="auto">
          <a:xfrm flipH="1">
            <a:off x="1852613" y="1547813"/>
            <a:ext cx="639762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47" name="Line 9"/>
          <p:cNvSpPr>
            <a:spLocks noChangeShapeType="1"/>
          </p:cNvSpPr>
          <p:nvPr/>
        </p:nvSpPr>
        <p:spPr bwMode="auto">
          <a:xfrm>
            <a:off x="1792288" y="5815013"/>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48" name="Rectangle 10"/>
          <p:cNvSpPr>
            <a:spLocks noChangeArrowheads="1"/>
          </p:cNvSpPr>
          <p:nvPr/>
        </p:nvSpPr>
        <p:spPr bwMode="auto">
          <a:xfrm>
            <a:off x="1506538" y="5603875"/>
            <a:ext cx="3540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FontTx/>
              <a:buNone/>
            </a:pPr>
            <a:r>
              <a:rPr lang="en-US" altLang="en-US" sz="1600">
                <a:solidFill>
                  <a:srgbClr val="000000"/>
                </a:solidFill>
                <a:latin typeface="Arial" pitchFamily="34" charset="0"/>
                <a:cs typeface="Arial" pitchFamily="34" charset="0"/>
              </a:rPr>
              <a:t>0 </a:t>
            </a:r>
          </a:p>
        </p:txBody>
      </p:sp>
      <p:sp>
        <p:nvSpPr>
          <p:cNvPr id="87049" name="Line 11"/>
          <p:cNvSpPr>
            <a:spLocks noChangeShapeType="1"/>
          </p:cNvSpPr>
          <p:nvPr/>
        </p:nvSpPr>
        <p:spPr bwMode="auto">
          <a:xfrm>
            <a:off x="1824038" y="5387975"/>
            <a:ext cx="571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50" name="Line 12"/>
          <p:cNvSpPr>
            <a:spLocks noChangeShapeType="1"/>
          </p:cNvSpPr>
          <p:nvPr/>
        </p:nvSpPr>
        <p:spPr bwMode="auto">
          <a:xfrm>
            <a:off x="1852613" y="5387975"/>
            <a:ext cx="639762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51" name="Line 13"/>
          <p:cNvSpPr>
            <a:spLocks noChangeShapeType="1"/>
          </p:cNvSpPr>
          <p:nvPr/>
        </p:nvSpPr>
        <p:spPr bwMode="auto">
          <a:xfrm>
            <a:off x="1792288" y="4960938"/>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52" name="Line 14"/>
          <p:cNvSpPr>
            <a:spLocks noChangeShapeType="1"/>
          </p:cNvSpPr>
          <p:nvPr/>
        </p:nvSpPr>
        <p:spPr bwMode="auto">
          <a:xfrm>
            <a:off x="1852613" y="4960938"/>
            <a:ext cx="639762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53" name="Rectangle 15"/>
          <p:cNvSpPr>
            <a:spLocks noChangeArrowheads="1"/>
          </p:cNvSpPr>
          <p:nvPr/>
        </p:nvSpPr>
        <p:spPr bwMode="auto">
          <a:xfrm>
            <a:off x="1212850" y="4748213"/>
            <a:ext cx="647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FontTx/>
              <a:buNone/>
            </a:pPr>
            <a:r>
              <a:rPr lang="en-US" altLang="en-US" sz="1600">
                <a:solidFill>
                  <a:srgbClr val="000000"/>
                </a:solidFill>
                <a:latin typeface="Arial" pitchFamily="34" charset="0"/>
                <a:cs typeface="Arial" pitchFamily="34" charset="0"/>
              </a:rPr>
              <a:t>20% </a:t>
            </a:r>
          </a:p>
        </p:txBody>
      </p:sp>
      <p:sp>
        <p:nvSpPr>
          <p:cNvPr id="87054" name="Line 16"/>
          <p:cNvSpPr>
            <a:spLocks noChangeShapeType="1"/>
          </p:cNvSpPr>
          <p:nvPr/>
        </p:nvSpPr>
        <p:spPr bwMode="auto">
          <a:xfrm>
            <a:off x="1824038" y="4533900"/>
            <a:ext cx="571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55" name="Line 17"/>
          <p:cNvSpPr>
            <a:spLocks noChangeShapeType="1"/>
          </p:cNvSpPr>
          <p:nvPr/>
        </p:nvSpPr>
        <p:spPr bwMode="auto">
          <a:xfrm>
            <a:off x="1852613" y="4533900"/>
            <a:ext cx="639762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56" name="Line 18"/>
          <p:cNvSpPr>
            <a:spLocks noChangeShapeType="1"/>
          </p:cNvSpPr>
          <p:nvPr/>
        </p:nvSpPr>
        <p:spPr bwMode="auto">
          <a:xfrm>
            <a:off x="1792288" y="4106863"/>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57" name="Line 19"/>
          <p:cNvSpPr>
            <a:spLocks noChangeShapeType="1"/>
          </p:cNvSpPr>
          <p:nvPr/>
        </p:nvSpPr>
        <p:spPr bwMode="auto">
          <a:xfrm>
            <a:off x="1852613" y="4106863"/>
            <a:ext cx="639762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58" name="Rectangle 20"/>
          <p:cNvSpPr>
            <a:spLocks noChangeArrowheads="1"/>
          </p:cNvSpPr>
          <p:nvPr/>
        </p:nvSpPr>
        <p:spPr bwMode="auto">
          <a:xfrm>
            <a:off x="1212850" y="3894138"/>
            <a:ext cx="647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FontTx/>
              <a:buNone/>
            </a:pPr>
            <a:r>
              <a:rPr lang="en-US" altLang="en-US" sz="1600">
                <a:solidFill>
                  <a:srgbClr val="000000"/>
                </a:solidFill>
                <a:latin typeface="Arial" pitchFamily="34" charset="0"/>
                <a:cs typeface="Arial" pitchFamily="34" charset="0"/>
              </a:rPr>
              <a:t>40% </a:t>
            </a:r>
          </a:p>
        </p:txBody>
      </p:sp>
      <p:sp>
        <p:nvSpPr>
          <p:cNvPr id="87059" name="Line 21"/>
          <p:cNvSpPr>
            <a:spLocks noChangeShapeType="1"/>
          </p:cNvSpPr>
          <p:nvPr/>
        </p:nvSpPr>
        <p:spPr bwMode="auto">
          <a:xfrm>
            <a:off x="1824038" y="3683000"/>
            <a:ext cx="571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60" name="Line 22"/>
          <p:cNvSpPr>
            <a:spLocks noChangeShapeType="1"/>
          </p:cNvSpPr>
          <p:nvPr/>
        </p:nvSpPr>
        <p:spPr bwMode="auto">
          <a:xfrm>
            <a:off x="1852613" y="3683000"/>
            <a:ext cx="639762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61" name="Line 23"/>
          <p:cNvSpPr>
            <a:spLocks noChangeShapeType="1"/>
          </p:cNvSpPr>
          <p:nvPr/>
        </p:nvSpPr>
        <p:spPr bwMode="auto">
          <a:xfrm>
            <a:off x="1792288" y="3255963"/>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62" name="Line 24"/>
          <p:cNvSpPr>
            <a:spLocks noChangeShapeType="1"/>
          </p:cNvSpPr>
          <p:nvPr/>
        </p:nvSpPr>
        <p:spPr bwMode="auto">
          <a:xfrm>
            <a:off x="1852613" y="3255963"/>
            <a:ext cx="639762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63" name="Rectangle 25"/>
          <p:cNvSpPr>
            <a:spLocks noChangeArrowheads="1"/>
          </p:cNvSpPr>
          <p:nvPr/>
        </p:nvSpPr>
        <p:spPr bwMode="auto">
          <a:xfrm>
            <a:off x="1212850" y="3043238"/>
            <a:ext cx="647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FontTx/>
              <a:buNone/>
            </a:pPr>
            <a:r>
              <a:rPr lang="en-US" altLang="en-US" sz="1600">
                <a:solidFill>
                  <a:srgbClr val="000000"/>
                </a:solidFill>
                <a:latin typeface="Arial" pitchFamily="34" charset="0"/>
                <a:cs typeface="Arial" pitchFamily="34" charset="0"/>
              </a:rPr>
              <a:t>60% </a:t>
            </a:r>
          </a:p>
        </p:txBody>
      </p:sp>
      <p:sp>
        <p:nvSpPr>
          <p:cNvPr id="87064" name="Line 26"/>
          <p:cNvSpPr>
            <a:spLocks noChangeShapeType="1"/>
          </p:cNvSpPr>
          <p:nvPr/>
        </p:nvSpPr>
        <p:spPr bwMode="auto">
          <a:xfrm>
            <a:off x="1824038" y="2828925"/>
            <a:ext cx="571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65" name="Line 27"/>
          <p:cNvSpPr>
            <a:spLocks noChangeShapeType="1"/>
          </p:cNvSpPr>
          <p:nvPr/>
        </p:nvSpPr>
        <p:spPr bwMode="auto">
          <a:xfrm>
            <a:off x="1852613" y="2828925"/>
            <a:ext cx="639762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66" name="Line 28"/>
          <p:cNvSpPr>
            <a:spLocks noChangeShapeType="1"/>
          </p:cNvSpPr>
          <p:nvPr/>
        </p:nvSpPr>
        <p:spPr bwMode="auto">
          <a:xfrm>
            <a:off x="1792288" y="2401888"/>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67" name="Line 29"/>
          <p:cNvSpPr>
            <a:spLocks noChangeShapeType="1"/>
          </p:cNvSpPr>
          <p:nvPr/>
        </p:nvSpPr>
        <p:spPr bwMode="auto">
          <a:xfrm>
            <a:off x="1852613" y="2401888"/>
            <a:ext cx="639762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68" name="Rectangle 30"/>
          <p:cNvSpPr>
            <a:spLocks noChangeArrowheads="1"/>
          </p:cNvSpPr>
          <p:nvPr/>
        </p:nvSpPr>
        <p:spPr bwMode="auto">
          <a:xfrm>
            <a:off x="1212850" y="2189163"/>
            <a:ext cx="647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FontTx/>
              <a:buNone/>
            </a:pPr>
            <a:r>
              <a:rPr lang="en-US" altLang="en-US" sz="1600">
                <a:solidFill>
                  <a:srgbClr val="000000"/>
                </a:solidFill>
                <a:latin typeface="Arial" pitchFamily="34" charset="0"/>
                <a:cs typeface="Arial" pitchFamily="34" charset="0"/>
              </a:rPr>
              <a:t>80% </a:t>
            </a:r>
          </a:p>
        </p:txBody>
      </p:sp>
      <p:sp>
        <p:nvSpPr>
          <p:cNvPr id="87069" name="Line 31"/>
          <p:cNvSpPr>
            <a:spLocks noChangeShapeType="1"/>
          </p:cNvSpPr>
          <p:nvPr/>
        </p:nvSpPr>
        <p:spPr bwMode="auto">
          <a:xfrm>
            <a:off x="1824038" y="1974850"/>
            <a:ext cx="571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70" name="Line 32"/>
          <p:cNvSpPr>
            <a:spLocks noChangeShapeType="1"/>
          </p:cNvSpPr>
          <p:nvPr/>
        </p:nvSpPr>
        <p:spPr bwMode="auto">
          <a:xfrm>
            <a:off x="1792288" y="1547813"/>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71" name="Rectangle 33"/>
          <p:cNvSpPr>
            <a:spLocks noChangeArrowheads="1"/>
          </p:cNvSpPr>
          <p:nvPr/>
        </p:nvSpPr>
        <p:spPr bwMode="auto">
          <a:xfrm>
            <a:off x="1100138" y="1335088"/>
            <a:ext cx="7604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FontTx/>
              <a:buNone/>
            </a:pPr>
            <a:r>
              <a:rPr lang="en-US" altLang="en-US" sz="1600">
                <a:solidFill>
                  <a:srgbClr val="000000"/>
                </a:solidFill>
                <a:latin typeface="Arial" pitchFamily="34" charset="0"/>
                <a:cs typeface="Arial" pitchFamily="34" charset="0"/>
              </a:rPr>
              <a:t>100% </a:t>
            </a:r>
          </a:p>
        </p:txBody>
      </p:sp>
      <p:sp>
        <p:nvSpPr>
          <p:cNvPr id="87072" name="Rectangle 34"/>
          <p:cNvSpPr>
            <a:spLocks noChangeArrowheads="1"/>
          </p:cNvSpPr>
          <p:nvPr/>
        </p:nvSpPr>
        <p:spPr bwMode="auto">
          <a:xfrm rot="-5400000">
            <a:off x="57150" y="3668713"/>
            <a:ext cx="1924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600">
                <a:solidFill>
                  <a:srgbClr val="000000"/>
                </a:solidFill>
                <a:latin typeface="Arial" pitchFamily="34" charset="0"/>
                <a:cs typeface="Arial" pitchFamily="34" charset="0"/>
              </a:rPr>
              <a:t>Percent  Contacted</a:t>
            </a:r>
          </a:p>
        </p:txBody>
      </p:sp>
      <p:sp>
        <p:nvSpPr>
          <p:cNvPr id="87073" name="Line 35"/>
          <p:cNvSpPr>
            <a:spLocks noChangeShapeType="1"/>
          </p:cNvSpPr>
          <p:nvPr/>
        </p:nvSpPr>
        <p:spPr bwMode="auto">
          <a:xfrm flipV="1">
            <a:off x="1852613"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74" name="Line 36"/>
          <p:cNvSpPr>
            <a:spLocks noChangeShapeType="1"/>
          </p:cNvSpPr>
          <p:nvPr/>
        </p:nvSpPr>
        <p:spPr bwMode="auto">
          <a:xfrm flipV="1">
            <a:off x="8250238"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75" name="Line 37"/>
          <p:cNvSpPr>
            <a:spLocks noChangeShapeType="1"/>
          </p:cNvSpPr>
          <p:nvPr/>
        </p:nvSpPr>
        <p:spPr bwMode="auto">
          <a:xfrm flipV="1">
            <a:off x="2247900"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76" name="Rectangle 38"/>
          <p:cNvSpPr>
            <a:spLocks noChangeArrowheads="1"/>
          </p:cNvSpPr>
          <p:nvPr/>
        </p:nvSpPr>
        <p:spPr bwMode="auto">
          <a:xfrm>
            <a:off x="1890713" y="5795963"/>
            <a:ext cx="322262"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0 </a:t>
            </a:r>
          </a:p>
        </p:txBody>
      </p:sp>
      <p:sp>
        <p:nvSpPr>
          <p:cNvPr id="87077" name="Line 39"/>
          <p:cNvSpPr>
            <a:spLocks noChangeShapeType="1"/>
          </p:cNvSpPr>
          <p:nvPr/>
        </p:nvSpPr>
        <p:spPr bwMode="auto">
          <a:xfrm flipV="1">
            <a:off x="2647950"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78" name="Rectangle 40"/>
          <p:cNvSpPr>
            <a:spLocks noChangeArrowheads="1"/>
          </p:cNvSpPr>
          <p:nvPr/>
        </p:nvSpPr>
        <p:spPr bwMode="auto">
          <a:xfrm>
            <a:off x="2289175" y="5795963"/>
            <a:ext cx="32226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1 </a:t>
            </a:r>
          </a:p>
        </p:txBody>
      </p:sp>
      <p:sp>
        <p:nvSpPr>
          <p:cNvPr id="87079" name="Line 41"/>
          <p:cNvSpPr>
            <a:spLocks noChangeShapeType="1"/>
          </p:cNvSpPr>
          <p:nvPr/>
        </p:nvSpPr>
        <p:spPr bwMode="auto">
          <a:xfrm flipV="1">
            <a:off x="3048000"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80" name="Rectangle 42"/>
          <p:cNvSpPr>
            <a:spLocks noChangeArrowheads="1"/>
          </p:cNvSpPr>
          <p:nvPr/>
        </p:nvSpPr>
        <p:spPr bwMode="auto">
          <a:xfrm>
            <a:off x="2689225" y="5795963"/>
            <a:ext cx="32226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2 </a:t>
            </a:r>
          </a:p>
        </p:txBody>
      </p:sp>
      <p:sp>
        <p:nvSpPr>
          <p:cNvPr id="87081" name="Line 43"/>
          <p:cNvSpPr>
            <a:spLocks noChangeShapeType="1"/>
          </p:cNvSpPr>
          <p:nvPr/>
        </p:nvSpPr>
        <p:spPr bwMode="auto">
          <a:xfrm flipV="1">
            <a:off x="3446463"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82" name="Rectangle 44"/>
          <p:cNvSpPr>
            <a:spLocks noChangeArrowheads="1"/>
          </p:cNvSpPr>
          <p:nvPr/>
        </p:nvSpPr>
        <p:spPr bwMode="auto">
          <a:xfrm>
            <a:off x="3089275" y="5795963"/>
            <a:ext cx="32226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3 </a:t>
            </a:r>
          </a:p>
        </p:txBody>
      </p:sp>
      <p:sp>
        <p:nvSpPr>
          <p:cNvPr id="87083" name="Line 45"/>
          <p:cNvSpPr>
            <a:spLocks noChangeShapeType="1"/>
          </p:cNvSpPr>
          <p:nvPr/>
        </p:nvSpPr>
        <p:spPr bwMode="auto">
          <a:xfrm flipV="1">
            <a:off x="3846513"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84" name="Rectangle 46"/>
          <p:cNvSpPr>
            <a:spLocks noChangeArrowheads="1"/>
          </p:cNvSpPr>
          <p:nvPr/>
        </p:nvSpPr>
        <p:spPr bwMode="auto">
          <a:xfrm>
            <a:off x="3489325" y="5795963"/>
            <a:ext cx="32226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4 </a:t>
            </a:r>
          </a:p>
        </p:txBody>
      </p:sp>
      <p:sp>
        <p:nvSpPr>
          <p:cNvPr id="87085" name="Line 47"/>
          <p:cNvSpPr>
            <a:spLocks noChangeShapeType="1"/>
          </p:cNvSpPr>
          <p:nvPr/>
        </p:nvSpPr>
        <p:spPr bwMode="auto">
          <a:xfrm flipV="1">
            <a:off x="4246563"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86" name="Rectangle 48"/>
          <p:cNvSpPr>
            <a:spLocks noChangeArrowheads="1"/>
          </p:cNvSpPr>
          <p:nvPr/>
        </p:nvSpPr>
        <p:spPr bwMode="auto">
          <a:xfrm>
            <a:off x="3887788" y="5795963"/>
            <a:ext cx="322262"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5 </a:t>
            </a:r>
          </a:p>
        </p:txBody>
      </p:sp>
      <p:sp>
        <p:nvSpPr>
          <p:cNvPr id="87087" name="Line 49"/>
          <p:cNvSpPr>
            <a:spLocks noChangeShapeType="1"/>
          </p:cNvSpPr>
          <p:nvPr/>
        </p:nvSpPr>
        <p:spPr bwMode="auto">
          <a:xfrm flipV="1">
            <a:off x="4646613"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88" name="Rectangle 50"/>
          <p:cNvSpPr>
            <a:spLocks noChangeArrowheads="1"/>
          </p:cNvSpPr>
          <p:nvPr/>
        </p:nvSpPr>
        <p:spPr bwMode="auto">
          <a:xfrm>
            <a:off x="4287838" y="5795963"/>
            <a:ext cx="322262"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6 </a:t>
            </a:r>
          </a:p>
        </p:txBody>
      </p:sp>
      <p:sp>
        <p:nvSpPr>
          <p:cNvPr id="87089" name="Line 51"/>
          <p:cNvSpPr>
            <a:spLocks noChangeShapeType="1"/>
          </p:cNvSpPr>
          <p:nvPr/>
        </p:nvSpPr>
        <p:spPr bwMode="auto">
          <a:xfrm flipV="1">
            <a:off x="5045075"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90" name="Rectangle 52"/>
          <p:cNvSpPr>
            <a:spLocks noChangeArrowheads="1"/>
          </p:cNvSpPr>
          <p:nvPr/>
        </p:nvSpPr>
        <p:spPr bwMode="auto">
          <a:xfrm>
            <a:off x="4687888" y="5795963"/>
            <a:ext cx="322262"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7 </a:t>
            </a:r>
          </a:p>
        </p:txBody>
      </p:sp>
      <p:sp>
        <p:nvSpPr>
          <p:cNvPr id="87091" name="Line 53"/>
          <p:cNvSpPr>
            <a:spLocks noChangeShapeType="1"/>
          </p:cNvSpPr>
          <p:nvPr/>
        </p:nvSpPr>
        <p:spPr bwMode="auto">
          <a:xfrm flipV="1">
            <a:off x="5448300"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92" name="Rectangle 54"/>
          <p:cNvSpPr>
            <a:spLocks noChangeArrowheads="1"/>
          </p:cNvSpPr>
          <p:nvPr/>
        </p:nvSpPr>
        <p:spPr bwMode="auto">
          <a:xfrm>
            <a:off x="5091113" y="5795963"/>
            <a:ext cx="322262"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8 </a:t>
            </a:r>
          </a:p>
        </p:txBody>
      </p:sp>
      <p:sp>
        <p:nvSpPr>
          <p:cNvPr id="87093" name="Line 55"/>
          <p:cNvSpPr>
            <a:spLocks noChangeShapeType="1"/>
          </p:cNvSpPr>
          <p:nvPr/>
        </p:nvSpPr>
        <p:spPr bwMode="auto">
          <a:xfrm flipV="1">
            <a:off x="5848350"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94" name="Rectangle 56"/>
          <p:cNvSpPr>
            <a:spLocks noChangeArrowheads="1"/>
          </p:cNvSpPr>
          <p:nvPr/>
        </p:nvSpPr>
        <p:spPr bwMode="auto">
          <a:xfrm>
            <a:off x="5491163" y="5795963"/>
            <a:ext cx="322262"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9 </a:t>
            </a:r>
          </a:p>
        </p:txBody>
      </p:sp>
      <p:sp>
        <p:nvSpPr>
          <p:cNvPr id="87095" name="Line 57"/>
          <p:cNvSpPr>
            <a:spLocks noChangeShapeType="1"/>
          </p:cNvSpPr>
          <p:nvPr/>
        </p:nvSpPr>
        <p:spPr bwMode="auto">
          <a:xfrm flipV="1">
            <a:off x="6248400"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96" name="Rectangle 58"/>
          <p:cNvSpPr>
            <a:spLocks noChangeArrowheads="1"/>
          </p:cNvSpPr>
          <p:nvPr/>
        </p:nvSpPr>
        <p:spPr bwMode="auto">
          <a:xfrm>
            <a:off x="5843588" y="5795963"/>
            <a:ext cx="414337"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10 </a:t>
            </a:r>
          </a:p>
        </p:txBody>
      </p:sp>
      <p:sp>
        <p:nvSpPr>
          <p:cNvPr id="87097" name="Line 59"/>
          <p:cNvSpPr>
            <a:spLocks noChangeShapeType="1"/>
          </p:cNvSpPr>
          <p:nvPr/>
        </p:nvSpPr>
        <p:spPr bwMode="auto">
          <a:xfrm flipV="1">
            <a:off x="6648450"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98" name="Rectangle 60"/>
          <p:cNvSpPr>
            <a:spLocks noChangeArrowheads="1"/>
          </p:cNvSpPr>
          <p:nvPr/>
        </p:nvSpPr>
        <p:spPr bwMode="auto">
          <a:xfrm>
            <a:off x="6243638" y="5795963"/>
            <a:ext cx="414337"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11 </a:t>
            </a:r>
          </a:p>
        </p:txBody>
      </p:sp>
      <p:sp>
        <p:nvSpPr>
          <p:cNvPr id="87099" name="Line 61"/>
          <p:cNvSpPr>
            <a:spLocks noChangeShapeType="1"/>
          </p:cNvSpPr>
          <p:nvPr/>
        </p:nvSpPr>
        <p:spPr bwMode="auto">
          <a:xfrm flipV="1">
            <a:off x="7046913"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00" name="Rectangle 62"/>
          <p:cNvSpPr>
            <a:spLocks noChangeArrowheads="1"/>
          </p:cNvSpPr>
          <p:nvPr/>
        </p:nvSpPr>
        <p:spPr bwMode="auto">
          <a:xfrm>
            <a:off x="6643688" y="5795963"/>
            <a:ext cx="414337"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12 </a:t>
            </a:r>
          </a:p>
        </p:txBody>
      </p:sp>
      <p:sp>
        <p:nvSpPr>
          <p:cNvPr id="87101" name="Line 63"/>
          <p:cNvSpPr>
            <a:spLocks noChangeShapeType="1"/>
          </p:cNvSpPr>
          <p:nvPr/>
        </p:nvSpPr>
        <p:spPr bwMode="auto">
          <a:xfrm flipV="1">
            <a:off x="7446963"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02" name="Rectangle 64"/>
          <p:cNvSpPr>
            <a:spLocks noChangeArrowheads="1"/>
          </p:cNvSpPr>
          <p:nvPr/>
        </p:nvSpPr>
        <p:spPr bwMode="auto">
          <a:xfrm>
            <a:off x="7042150" y="5795963"/>
            <a:ext cx="414338"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13 </a:t>
            </a:r>
          </a:p>
        </p:txBody>
      </p:sp>
      <p:sp>
        <p:nvSpPr>
          <p:cNvPr id="87103" name="Line 65"/>
          <p:cNvSpPr>
            <a:spLocks noChangeShapeType="1"/>
          </p:cNvSpPr>
          <p:nvPr/>
        </p:nvSpPr>
        <p:spPr bwMode="auto">
          <a:xfrm flipV="1">
            <a:off x="7847013" y="5745163"/>
            <a:ext cx="0" cy="139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04" name="Rectangle 66"/>
          <p:cNvSpPr>
            <a:spLocks noChangeArrowheads="1"/>
          </p:cNvSpPr>
          <p:nvPr/>
        </p:nvSpPr>
        <p:spPr bwMode="auto">
          <a:xfrm>
            <a:off x="7442200" y="5795963"/>
            <a:ext cx="414338"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14 </a:t>
            </a:r>
          </a:p>
        </p:txBody>
      </p:sp>
      <p:sp>
        <p:nvSpPr>
          <p:cNvPr id="87105" name="Rectangle 67"/>
          <p:cNvSpPr>
            <a:spLocks noChangeArrowheads="1"/>
          </p:cNvSpPr>
          <p:nvPr/>
        </p:nvSpPr>
        <p:spPr bwMode="auto">
          <a:xfrm>
            <a:off x="7842250" y="5795963"/>
            <a:ext cx="414338"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300">
                <a:solidFill>
                  <a:srgbClr val="000000"/>
                </a:solidFill>
                <a:latin typeface="Arial" pitchFamily="34" charset="0"/>
                <a:cs typeface="Arial" pitchFamily="34" charset="0"/>
              </a:rPr>
              <a:t>15 </a:t>
            </a:r>
          </a:p>
        </p:txBody>
      </p:sp>
      <p:sp>
        <p:nvSpPr>
          <p:cNvPr id="87106" name="Rectangle 68"/>
          <p:cNvSpPr>
            <a:spLocks noChangeArrowheads="1"/>
          </p:cNvSpPr>
          <p:nvPr/>
        </p:nvSpPr>
        <p:spPr bwMode="auto">
          <a:xfrm>
            <a:off x="4573588" y="5999163"/>
            <a:ext cx="939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600">
                <a:solidFill>
                  <a:srgbClr val="000000"/>
                </a:solidFill>
                <a:latin typeface="Arial" pitchFamily="34" charset="0"/>
                <a:cs typeface="Arial" pitchFamily="34" charset="0"/>
              </a:rPr>
              <a:t>Remove</a:t>
            </a:r>
          </a:p>
        </p:txBody>
      </p:sp>
      <p:sp>
        <p:nvSpPr>
          <p:cNvPr id="87107" name="Line 69"/>
          <p:cNvSpPr>
            <a:spLocks noChangeShapeType="1"/>
          </p:cNvSpPr>
          <p:nvPr/>
        </p:nvSpPr>
        <p:spPr bwMode="auto">
          <a:xfrm>
            <a:off x="2051050" y="5805488"/>
            <a:ext cx="254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08" name="Rectangle 70"/>
          <p:cNvSpPr>
            <a:spLocks noChangeArrowheads="1"/>
          </p:cNvSpPr>
          <p:nvPr/>
        </p:nvSpPr>
        <p:spPr bwMode="auto">
          <a:xfrm>
            <a:off x="1947863" y="5811838"/>
            <a:ext cx="212725" cy="12700"/>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09" name="Line 71"/>
          <p:cNvSpPr>
            <a:spLocks noChangeShapeType="1"/>
          </p:cNvSpPr>
          <p:nvPr/>
        </p:nvSpPr>
        <p:spPr bwMode="auto">
          <a:xfrm>
            <a:off x="2449513" y="5797550"/>
            <a:ext cx="254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10" name="Rectangle 72"/>
          <p:cNvSpPr>
            <a:spLocks noChangeArrowheads="1"/>
          </p:cNvSpPr>
          <p:nvPr/>
        </p:nvSpPr>
        <p:spPr bwMode="auto">
          <a:xfrm>
            <a:off x="2347913" y="5803900"/>
            <a:ext cx="212725" cy="12700"/>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11" name="Line 73"/>
          <p:cNvSpPr>
            <a:spLocks noChangeShapeType="1"/>
          </p:cNvSpPr>
          <p:nvPr/>
        </p:nvSpPr>
        <p:spPr bwMode="auto">
          <a:xfrm flipV="1">
            <a:off x="2849563" y="5764213"/>
            <a:ext cx="0" cy="79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12" name="Rectangle 74"/>
          <p:cNvSpPr>
            <a:spLocks noChangeArrowheads="1"/>
          </p:cNvSpPr>
          <p:nvPr/>
        </p:nvSpPr>
        <p:spPr bwMode="auto">
          <a:xfrm>
            <a:off x="2746375" y="5770563"/>
            <a:ext cx="214313" cy="12700"/>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13" name="Line 75"/>
          <p:cNvSpPr>
            <a:spLocks noChangeShapeType="1"/>
          </p:cNvSpPr>
          <p:nvPr/>
        </p:nvSpPr>
        <p:spPr bwMode="auto">
          <a:xfrm flipV="1">
            <a:off x="3249613" y="5697538"/>
            <a:ext cx="0" cy="3016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14" name="Rectangle 76"/>
          <p:cNvSpPr>
            <a:spLocks noChangeArrowheads="1"/>
          </p:cNvSpPr>
          <p:nvPr/>
        </p:nvSpPr>
        <p:spPr bwMode="auto">
          <a:xfrm>
            <a:off x="3146425" y="5703888"/>
            <a:ext cx="217488" cy="12700"/>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15" name="Line 77"/>
          <p:cNvSpPr>
            <a:spLocks noChangeShapeType="1"/>
          </p:cNvSpPr>
          <p:nvPr/>
        </p:nvSpPr>
        <p:spPr bwMode="auto">
          <a:xfrm flipV="1">
            <a:off x="3649663" y="5557838"/>
            <a:ext cx="0" cy="8731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16" name="Rectangle 78"/>
          <p:cNvSpPr>
            <a:spLocks noChangeArrowheads="1"/>
          </p:cNvSpPr>
          <p:nvPr/>
        </p:nvSpPr>
        <p:spPr bwMode="auto">
          <a:xfrm>
            <a:off x="3546475" y="5564188"/>
            <a:ext cx="217488" cy="20637"/>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17" name="Line 79"/>
          <p:cNvSpPr>
            <a:spLocks noChangeShapeType="1"/>
          </p:cNvSpPr>
          <p:nvPr/>
        </p:nvSpPr>
        <p:spPr bwMode="auto">
          <a:xfrm flipV="1">
            <a:off x="4048125" y="5284788"/>
            <a:ext cx="0" cy="2063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18" name="Rectangle 80"/>
          <p:cNvSpPr>
            <a:spLocks noChangeArrowheads="1"/>
          </p:cNvSpPr>
          <p:nvPr/>
        </p:nvSpPr>
        <p:spPr bwMode="auto">
          <a:xfrm>
            <a:off x="3946525" y="5318125"/>
            <a:ext cx="217488" cy="36513"/>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19" name="Line 81"/>
          <p:cNvSpPr>
            <a:spLocks noChangeShapeType="1"/>
          </p:cNvSpPr>
          <p:nvPr/>
        </p:nvSpPr>
        <p:spPr bwMode="auto">
          <a:xfrm flipV="1">
            <a:off x="4448175" y="4797425"/>
            <a:ext cx="0" cy="42703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20" name="Rectangle 82"/>
          <p:cNvSpPr>
            <a:spLocks noChangeArrowheads="1"/>
          </p:cNvSpPr>
          <p:nvPr/>
        </p:nvSpPr>
        <p:spPr bwMode="auto">
          <a:xfrm>
            <a:off x="4344988" y="4900613"/>
            <a:ext cx="217487" cy="80962"/>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21" name="Line 83"/>
          <p:cNvSpPr>
            <a:spLocks noChangeShapeType="1"/>
          </p:cNvSpPr>
          <p:nvPr/>
        </p:nvSpPr>
        <p:spPr bwMode="auto">
          <a:xfrm flipV="1">
            <a:off x="4848225" y="4106863"/>
            <a:ext cx="0" cy="69056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22" name="Rectangle 84"/>
          <p:cNvSpPr>
            <a:spLocks noChangeArrowheads="1"/>
          </p:cNvSpPr>
          <p:nvPr/>
        </p:nvSpPr>
        <p:spPr bwMode="auto">
          <a:xfrm>
            <a:off x="4745038" y="4300538"/>
            <a:ext cx="217487" cy="139700"/>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23" name="Line 85"/>
          <p:cNvSpPr>
            <a:spLocks noChangeShapeType="1"/>
          </p:cNvSpPr>
          <p:nvPr/>
        </p:nvSpPr>
        <p:spPr bwMode="auto">
          <a:xfrm flipV="1">
            <a:off x="5251450" y="3373438"/>
            <a:ext cx="0" cy="84296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24" name="Rectangle 86"/>
          <p:cNvSpPr>
            <a:spLocks noChangeArrowheads="1"/>
          </p:cNvSpPr>
          <p:nvPr/>
        </p:nvSpPr>
        <p:spPr bwMode="auto">
          <a:xfrm>
            <a:off x="5148263" y="3622675"/>
            <a:ext cx="214312" cy="174625"/>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25" name="Line 87"/>
          <p:cNvSpPr>
            <a:spLocks noChangeShapeType="1"/>
          </p:cNvSpPr>
          <p:nvPr/>
        </p:nvSpPr>
        <p:spPr bwMode="auto">
          <a:xfrm flipV="1">
            <a:off x="5651500" y="2840038"/>
            <a:ext cx="0" cy="7493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26" name="Rectangle 88"/>
          <p:cNvSpPr>
            <a:spLocks noChangeArrowheads="1"/>
          </p:cNvSpPr>
          <p:nvPr/>
        </p:nvSpPr>
        <p:spPr bwMode="auto">
          <a:xfrm>
            <a:off x="5548313" y="3059113"/>
            <a:ext cx="212725" cy="150812"/>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27" name="Line 89"/>
          <p:cNvSpPr>
            <a:spLocks noChangeShapeType="1"/>
          </p:cNvSpPr>
          <p:nvPr/>
        </p:nvSpPr>
        <p:spPr bwMode="auto">
          <a:xfrm flipV="1">
            <a:off x="6049963" y="2562225"/>
            <a:ext cx="0" cy="520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28" name="Rectangle 90"/>
          <p:cNvSpPr>
            <a:spLocks noChangeArrowheads="1"/>
          </p:cNvSpPr>
          <p:nvPr/>
        </p:nvSpPr>
        <p:spPr bwMode="auto">
          <a:xfrm>
            <a:off x="5948363" y="2714625"/>
            <a:ext cx="212725" cy="111125"/>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29" name="Line 91"/>
          <p:cNvSpPr>
            <a:spLocks noChangeShapeType="1"/>
          </p:cNvSpPr>
          <p:nvPr/>
        </p:nvSpPr>
        <p:spPr bwMode="auto">
          <a:xfrm flipV="1">
            <a:off x="6450013" y="2444750"/>
            <a:ext cx="0" cy="3143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30" name="Rectangle 92"/>
          <p:cNvSpPr>
            <a:spLocks noChangeArrowheads="1"/>
          </p:cNvSpPr>
          <p:nvPr/>
        </p:nvSpPr>
        <p:spPr bwMode="auto">
          <a:xfrm>
            <a:off x="6346825" y="2541588"/>
            <a:ext cx="214313" cy="68262"/>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31" name="Line 93"/>
          <p:cNvSpPr>
            <a:spLocks noChangeShapeType="1"/>
          </p:cNvSpPr>
          <p:nvPr/>
        </p:nvSpPr>
        <p:spPr bwMode="auto">
          <a:xfrm flipV="1">
            <a:off x="6850063" y="2401888"/>
            <a:ext cx="0" cy="1905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32" name="Rectangle 94"/>
          <p:cNvSpPr>
            <a:spLocks noChangeArrowheads="1"/>
          </p:cNvSpPr>
          <p:nvPr/>
        </p:nvSpPr>
        <p:spPr bwMode="auto">
          <a:xfrm>
            <a:off x="6746875" y="2471738"/>
            <a:ext cx="217488" cy="38100"/>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33" name="Line 95"/>
          <p:cNvSpPr>
            <a:spLocks noChangeShapeType="1"/>
          </p:cNvSpPr>
          <p:nvPr/>
        </p:nvSpPr>
        <p:spPr bwMode="auto">
          <a:xfrm flipV="1">
            <a:off x="7248525" y="2386013"/>
            <a:ext cx="0" cy="1270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34" name="Rectangle 96"/>
          <p:cNvSpPr>
            <a:spLocks noChangeArrowheads="1"/>
          </p:cNvSpPr>
          <p:nvPr/>
        </p:nvSpPr>
        <p:spPr bwMode="auto">
          <a:xfrm>
            <a:off x="7146925" y="2444750"/>
            <a:ext cx="217488" cy="23813"/>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35" name="Line 97"/>
          <p:cNvSpPr>
            <a:spLocks noChangeShapeType="1"/>
          </p:cNvSpPr>
          <p:nvPr/>
        </p:nvSpPr>
        <p:spPr bwMode="auto">
          <a:xfrm flipV="1">
            <a:off x="7648575" y="2382838"/>
            <a:ext cx="0" cy="920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36" name="Rectangle 98"/>
          <p:cNvSpPr>
            <a:spLocks noChangeArrowheads="1"/>
          </p:cNvSpPr>
          <p:nvPr/>
        </p:nvSpPr>
        <p:spPr bwMode="auto">
          <a:xfrm>
            <a:off x="7546975" y="2438400"/>
            <a:ext cx="215900" cy="14288"/>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37" name="Line 99"/>
          <p:cNvSpPr>
            <a:spLocks noChangeShapeType="1"/>
          </p:cNvSpPr>
          <p:nvPr/>
        </p:nvSpPr>
        <p:spPr bwMode="auto">
          <a:xfrm flipV="1">
            <a:off x="8048625" y="2389188"/>
            <a:ext cx="0" cy="635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38" name="Rectangle 100"/>
          <p:cNvSpPr>
            <a:spLocks noChangeArrowheads="1"/>
          </p:cNvSpPr>
          <p:nvPr/>
        </p:nvSpPr>
        <p:spPr bwMode="auto">
          <a:xfrm>
            <a:off x="7945438" y="2435225"/>
            <a:ext cx="217487" cy="12700"/>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139" name="Line 101"/>
          <p:cNvSpPr>
            <a:spLocks noChangeShapeType="1"/>
          </p:cNvSpPr>
          <p:nvPr/>
        </p:nvSpPr>
        <p:spPr bwMode="auto">
          <a:xfrm flipV="1">
            <a:off x="2054225" y="5797550"/>
            <a:ext cx="400050" cy="79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40" name="Line 102"/>
          <p:cNvSpPr>
            <a:spLocks noChangeShapeType="1"/>
          </p:cNvSpPr>
          <p:nvPr/>
        </p:nvSpPr>
        <p:spPr bwMode="auto">
          <a:xfrm>
            <a:off x="1993900" y="5805488"/>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41" name="Line 103"/>
          <p:cNvSpPr>
            <a:spLocks noChangeShapeType="1"/>
          </p:cNvSpPr>
          <p:nvPr/>
        </p:nvSpPr>
        <p:spPr bwMode="auto">
          <a:xfrm>
            <a:off x="2054225" y="5761038"/>
            <a:ext cx="0" cy="904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42" name="Line 104"/>
          <p:cNvSpPr>
            <a:spLocks noChangeShapeType="1"/>
          </p:cNvSpPr>
          <p:nvPr/>
        </p:nvSpPr>
        <p:spPr bwMode="auto">
          <a:xfrm flipV="1">
            <a:off x="2454275" y="5764213"/>
            <a:ext cx="400050" cy="3333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43" name="Line 105"/>
          <p:cNvSpPr>
            <a:spLocks noChangeShapeType="1"/>
          </p:cNvSpPr>
          <p:nvPr/>
        </p:nvSpPr>
        <p:spPr bwMode="auto">
          <a:xfrm>
            <a:off x="2393950" y="5797550"/>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44" name="Line 106"/>
          <p:cNvSpPr>
            <a:spLocks noChangeShapeType="1"/>
          </p:cNvSpPr>
          <p:nvPr/>
        </p:nvSpPr>
        <p:spPr bwMode="auto">
          <a:xfrm>
            <a:off x="2454275" y="5751513"/>
            <a:ext cx="0" cy="904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45" name="Line 107"/>
          <p:cNvSpPr>
            <a:spLocks noChangeShapeType="1"/>
          </p:cNvSpPr>
          <p:nvPr/>
        </p:nvSpPr>
        <p:spPr bwMode="auto">
          <a:xfrm flipV="1">
            <a:off x="2854325" y="5697538"/>
            <a:ext cx="398463" cy="666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46" name="Line 108"/>
          <p:cNvSpPr>
            <a:spLocks noChangeShapeType="1"/>
          </p:cNvSpPr>
          <p:nvPr/>
        </p:nvSpPr>
        <p:spPr bwMode="auto">
          <a:xfrm>
            <a:off x="2794000" y="5764213"/>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47" name="Line 109"/>
          <p:cNvSpPr>
            <a:spLocks noChangeShapeType="1"/>
          </p:cNvSpPr>
          <p:nvPr/>
        </p:nvSpPr>
        <p:spPr bwMode="auto">
          <a:xfrm>
            <a:off x="2854325" y="5718175"/>
            <a:ext cx="0" cy="904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48" name="Line 110"/>
          <p:cNvSpPr>
            <a:spLocks noChangeShapeType="1"/>
          </p:cNvSpPr>
          <p:nvPr/>
        </p:nvSpPr>
        <p:spPr bwMode="auto">
          <a:xfrm flipV="1">
            <a:off x="3252788" y="5567363"/>
            <a:ext cx="400050" cy="1301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49" name="Line 111"/>
          <p:cNvSpPr>
            <a:spLocks noChangeShapeType="1"/>
          </p:cNvSpPr>
          <p:nvPr/>
        </p:nvSpPr>
        <p:spPr bwMode="auto">
          <a:xfrm>
            <a:off x="3192463" y="5697538"/>
            <a:ext cx="12223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50" name="Line 112"/>
          <p:cNvSpPr>
            <a:spLocks noChangeShapeType="1"/>
          </p:cNvSpPr>
          <p:nvPr/>
        </p:nvSpPr>
        <p:spPr bwMode="auto">
          <a:xfrm>
            <a:off x="3252788" y="5651500"/>
            <a:ext cx="0" cy="904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51" name="Line 113"/>
          <p:cNvSpPr>
            <a:spLocks noChangeShapeType="1"/>
          </p:cNvSpPr>
          <p:nvPr/>
        </p:nvSpPr>
        <p:spPr bwMode="auto">
          <a:xfrm flipV="1">
            <a:off x="3652838" y="5327650"/>
            <a:ext cx="400050" cy="23971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52" name="Line 114"/>
          <p:cNvSpPr>
            <a:spLocks noChangeShapeType="1"/>
          </p:cNvSpPr>
          <p:nvPr/>
        </p:nvSpPr>
        <p:spPr bwMode="auto">
          <a:xfrm>
            <a:off x="3592513" y="5567363"/>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53" name="Line 115"/>
          <p:cNvSpPr>
            <a:spLocks noChangeShapeType="1"/>
          </p:cNvSpPr>
          <p:nvPr/>
        </p:nvSpPr>
        <p:spPr bwMode="auto">
          <a:xfrm>
            <a:off x="3652838" y="5521325"/>
            <a:ext cx="0" cy="904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54" name="Line 116"/>
          <p:cNvSpPr>
            <a:spLocks noChangeShapeType="1"/>
          </p:cNvSpPr>
          <p:nvPr/>
        </p:nvSpPr>
        <p:spPr bwMode="auto">
          <a:xfrm flipV="1">
            <a:off x="4052888" y="4933950"/>
            <a:ext cx="398462" cy="3937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55" name="Line 117"/>
          <p:cNvSpPr>
            <a:spLocks noChangeShapeType="1"/>
          </p:cNvSpPr>
          <p:nvPr/>
        </p:nvSpPr>
        <p:spPr bwMode="auto">
          <a:xfrm>
            <a:off x="3992563" y="5327650"/>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56" name="Line 118"/>
          <p:cNvSpPr>
            <a:spLocks noChangeShapeType="1"/>
          </p:cNvSpPr>
          <p:nvPr/>
        </p:nvSpPr>
        <p:spPr bwMode="auto">
          <a:xfrm>
            <a:off x="4052888" y="5281613"/>
            <a:ext cx="0" cy="920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57" name="Line 119"/>
          <p:cNvSpPr>
            <a:spLocks noChangeShapeType="1"/>
          </p:cNvSpPr>
          <p:nvPr/>
        </p:nvSpPr>
        <p:spPr bwMode="auto">
          <a:xfrm flipV="1">
            <a:off x="4451350" y="4360863"/>
            <a:ext cx="404813" cy="5730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58" name="Line 120"/>
          <p:cNvSpPr>
            <a:spLocks noChangeShapeType="1"/>
          </p:cNvSpPr>
          <p:nvPr/>
        </p:nvSpPr>
        <p:spPr bwMode="auto">
          <a:xfrm>
            <a:off x="4391025" y="4933950"/>
            <a:ext cx="12223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59" name="Line 121"/>
          <p:cNvSpPr>
            <a:spLocks noChangeShapeType="1"/>
          </p:cNvSpPr>
          <p:nvPr/>
        </p:nvSpPr>
        <p:spPr bwMode="auto">
          <a:xfrm>
            <a:off x="4451350" y="4887913"/>
            <a:ext cx="0" cy="920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60" name="Line 122"/>
          <p:cNvSpPr>
            <a:spLocks noChangeShapeType="1"/>
          </p:cNvSpPr>
          <p:nvPr/>
        </p:nvSpPr>
        <p:spPr bwMode="auto">
          <a:xfrm flipV="1">
            <a:off x="4856163" y="3697288"/>
            <a:ext cx="398462" cy="6635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61" name="Line 123"/>
          <p:cNvSpPr>
            <a:spLocks noChangeShapeType="1"/>
          </p:cNvSpPr>
          <p:nvPr/>
        </p:nvSpPr>
        <p:spPr bwMode="auto">
          <a:xfrm>
            <a:off x="4795838" y="4360863"/>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62" name="Line 124"/>
          <p:cNvSpPr>
            <a:spLocks noChangeShapeType="1"/>
          </p:cNvSpPr>
          <p:nvPr/>
        </p:nvSpPr>
        <p:spPr bwMode="auto">
          <a:xfrm>
            <a:off x="4856163" y="4316413"/>
            <a:ext cx="0" cy="904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63" name="Line 125"/>
          <p:cNvSpPr>
            <a:spLocks noChangeShapeType="1"/>
          </p:cNvSpPr>
          <p:nvPr/>
        </p:nvSpPr>
        <p:spPr bwMode="auto">
          <a:xfrm flipV="1">
            <a:off x="5254625" y="3128963"/>
            <a:ext cx="400050" cy="5683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64" name="Line 126"/>
          <p:cNvSpPr>
            <a:spLocks noChangeShapeType="1"/>
          </p:cNvSpPr>
          <p:nvPr/>
        </p:nvSpPr>
        <p:spPr bwMode="auto">
          <a:xfrm>
            <a:off x="5194300" y="3697288"/>
            <a:ext cx="12223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65" name="Line 127"/>
          <p:cNvSpPr>
            <a:spLocks noChangeShapeType="1"/>
          </p:cNvSpPr>
          <p:nvPr/>
        </p:nvSpPr>
        <p:spPr bwMode="auto">
          <a:xfrm>
            <a:off x="5254625" y="3652838"/>
            <a:ext cx="0" cy="904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66" name="Line 128"/>
          <p:cNvSpPr>
            <a:spLocks noChangeShapeType="1"/>
          </p:cNvSpPr>
          <p:nvPr/>
        </p:nvSpPr>
        <p:spPr bwMode="auto">
          <a:xfrm flipV="1">
            <a:off x="5654675" y="2759075"/>
            <a:ext cx="400050" cy="3698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67" name="Line 129"/>
          <p:cNvSpPr>
            <a:spLocks noChangeShapeType="1"/>
          </p:cNvSpPr>
          <p:nvPr/>
        </p:nvSpPr>
        <p:spPr bwMode="auto">
          <a:xfrm>
            <a:off x="5594350" y="3128963"/>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68" name="Line 130"/>
          <p:cNvSpPr>
            <a:spLocks noChangeShapeType="1"/>
          </p:cNvSpPr>
          <p:nvPr/>
        </p:nvSpPr>
        <p:spPr bwMode="auto">
          <a:xfrm>
            <a:off x="5654675" y="3082925"/>
            <a:ext cx="0" cy="904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69" name="Line 131"/>
          <p:cNvSpPr>
            <a:spLocks noChangeShapeType="1"/>
          </p:cNvSpPr>
          <p:nvPr/>
        </p:nvSpPr>
        <p:spPr bwMode="auto">
          <a:xfrm flipV="1">
            <a:off x="6054725" y="2568575"/>
            <a:ext cx="400050" cy="1905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70" name="Line 132"/>
          <p:cNvSpPr>
            <a:spLocks noChangeShapeType="1"/>
          </p:cNvSpPr>
          <p:nvPr/>
        </p:nvSpPr>
        <p:spPr bwMode="auto">
          <a:xfrm>
            <a:off x="5994400" y="2759075"/>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71" name="Line 133"/>
          <p:cNvSpPr>
            <a:spLocks noChangeShapeType="1"/>
          </p:cNvSpPr>
          <p:nvPr/>
        </p:nvSpPr>
        <p:spPr bwMode="auto">
          <a:xfrm>
            <a:off x="6054725" y="2713038"/>
            <a:ext cx="0" cy="920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72" name="Line 134"/>
          <p:cNvSpPr>
            <a:spLocks noChangeShapeType="1"/>
          </p:cNvSpPr>
          <p:nvPr/>
        </p:nvSpPr>
        <p:spPr bwMode="auto">
          <a:xfrm flipV="1">
            <a:off x="6454775" y="2482850"/>
            <a:ext cx="398463" cy="857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73" name="Line 135"/>
          <p:cNvSpPr>
            <a:spLocks noChangeShapeType="1"/>
          </p:cNvSpPr>
          <p:nvPr/>
        </p:nvSpPr>
        <p:spPr bwMode="auto">
          <a:xfrm>
            <a:off x="6392863" y="2568575"/>
            <a:ext cx="12223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74" name="Line 136"/>
          <p:cNvSpPr>
            <a:spLocks noChangeShapeType="1"/>
          </p:cNvSpPr>
          <p:nvPr/>
        </p:nvSpPr>
        <p:spPr bwMode="auto">
          <a:xfrm>
            <a:off x="6454775" y="2522538"/>
            <a:ext cx="0" cy="904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75" name="Line 137"/>
          <p:cNvSpPr>
            <a:spLocks noChangeShapeType="1"/>
          </p:cNvSpPr>
          <p:nvPr/>
        </p:nvSpPr>
        <p:spPr bwMode="auto">
          <a:xfrm flipV="1">
            <a:off x="6853238" y="2449513"/>
            <a:ext cx="400050" cy="3333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76" name="Line 138"/>
          <p:cNvSpPr>
            <a:spLocks noChangeShapeType="1"/>
          </p:cNvSpPr>
          <p:nvPr/>
        </p:nvSpPr>
        <p:spPr bwMode="auto">
          <a:xfrm>
            <a:off x="6792913" y="2482850"/>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77" name="Line 139"/>
          <p:cNvSpPr>
            <a:spLocks noChangeShapeType="1"/>
          </p:cNvSpPr>
          <p:nvPr/>
        </p:nvSpPr>
        <p:spPr bwMode="auto">
          <a:xfrm>
            <a:off x="6853238" y="2438400"/>
            <a:ext cx="0" cy="904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78" name="Line 140"/>
          <p:cNvSpPr>
            <a:spLocks noChangeShapeType="1"/>
          </p:cNvSpPr>
          <p:nvPr/>
        </p:nvSpPr>
        <p:spPr bwMode="auto">
          <a:xfrm flipV="1">
            <a:off x="7253288" y="2435225"/>
            <a:ext cx="400050" cy="14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79" name="Line 141"/>
          <p:cNvSpPr>
            <a:spLocks noChangeShapeType="1"/>
          </p:cNvSpPr>
          <p:nvPr/>
        </p:nvSpPr>
        <p:spPr bwMode="auto">
          <a:xfrm>
            <a:off x="7192963" y="2449513"/>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80" name="Line 142"/>
          <p:cNvSpPr>
            <a:spLocks noChangeShapeType="1"/>
          </p:cNvSpPr>
          <p:nvPr/>
        </p:nvSpPr>
        <p:spPr bwMode="auto">
          <a:xfrm>
            <a:off x="7253288" y="2405063"/>
            <a:ext cx="0" cy="904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81" name="Line 143"/>
          <p:cNvSpPr>
            <a:spLocks noChangeShapeType="1"/>
          </p:cNvSpPr>
          <p:nvPr/>
        </p:nvSpPr>
        <p:spPr bwMode="auto">
          <a:xfrm flipV="1">
            <a:off x="7653338" y="2432050"/>
            <a:ext cx="398462" cy="31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82" name="Line 144"/>
          <p:cNvSpPr>
            <a:spLocks noChangeShapeType="1"/>
          </p:cNvSpPr>
          <p:nvPr/>
        </p:nvSpPr>
        <p:spPr bwMode="auto">
          <a:xfrm>
            <a:off x="7593013" y="2435225"/>
            <a:ext cx="12065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83" name="Line 145"/>
          <p:cNvSpPr>
            <a:spLocks noChangeShapeType="1"/>
          </p:cNvSpPr>
          <p:nvPr/>
        </p:nvSpPr>
        <p:spPr bwMode="auto">
          <a:xfrm>
            <a:off x="7653338" y="2389188"/>
            <a:ext cx="0" cy="904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84" name="Line 146"/>
          <p:cNvSpPr>
            <a:spLocks noChangeShapeType="1"/>
          </p:cNvSpPr>
          <p:nvPr/>
        </p:nvSpPr>
        <p:spPr bwMode="auto">
          <a:xfrm>
            <a:off x="7991475" y="2432050"/>
            <a:ext cx="12223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85" name="Line 147"/>
          <p:cNvSpPr>
            <a:spLocks noChangeShapeType="1"/>
          </p:cNvSpPr>
          <p:nvPr/>
        </p:nvSpPr>
        <p:spPr bwMode="auto">
          <a:xfrm>
            <a:off x="8051800" y="2386013"/>
            <a:ext cx="0" cy="920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86" name="Line 148"/>
          <p:cNvSpPr>
            <a:spLocks noChangeShapeType="1"/>
          </p:cNvSpPr>
          <p:nvPr/>
        </p:nvSpPr>
        <p:spPr bwMode="auto">
          <a:xfrm flipV="1">
            <a:off x="2054225" y="5797550"/>
            <a:ext cx="400050" cy="79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87" name="Line 149"/>
          <p:cNvSpPr>
            <a:spLocks noChangeShapeType="1"/>
          </p:cNvSpPr>
          <p:nvPr/>
        </p:nvSpPr>
        <p:spPr bwMode="auto">
          <a:xfrm>
            <a:off x="1957388" y="5805488"/>
            <a:ext cx="198437"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88" name="Line 150"/>
          <p:cNvSpPr>
            <a:spLocks noChangeShapeType="1"/>
          </p:cNvSpPr>
          <p:nvPr/>
        </p:nvSpPr>
        <p:spPr bwMode="auto">
          <a:xfrm flipV="1">
            <a:off x="2454275" y="5764213"/>
            <a:ext cx="400050" cy="3333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89" name="Line 151"/>
          <p:cNvSpPr>
            <a:spLocks noChangeShapeType="1"/>
          </p:cNvSpPr>
          <p:nvPr/>
        </p:nvSpPr>
        <p:spPr bwMode="auto">
          <a:xfrm>
            <a:off x="2357438" y="5797550"/>
            <a:ext cx="198437"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90" name="Line 152"/>
          <p:cNvSpPr>
            <a:spLocks noChangeShapeType="1"/>
          </p:cNvSpPr>
          <p:nvPr/>
        </p:nvSpPr>
        <p:spPr bwMode="auto">
          <a:xfrm flipV="1">
            <a:off x="2854325" y="5697538"/>
            <a:ext cx="398463" cy="666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91" name="Line 153"/>
          <p:cNvSpPr>
            <a:spLocks noChangeShapeType="1"/>
          </p:cNvSpPr>
          <p:nvPr/>
        </p:nvSpPr>
        <p:spPr bwMode="auto">
          <a:xfrm>
            <a:off x="2757488" y="5764213"/>
            <a:ext cx="196850"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92" name="Line 154"/>
          <p:cNvSpPr>
            <a:spLocks noChangeShapeType="1"/>
          </p:cNvSpPr>
          <p:nvPr/>
        </p:nvSpPr>
        <p:spPr bwMode="auto">
          <a:xfrm flipV="1">
            <a:off x="3252788" y="5570538"/>
            <a:ext cx="400050" cy="1270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93" name="Line 155"/>
          <p:cNvSpPr>
            <a:spLocks noChangeShapeType="1"/>
          </p:cNvSpPr>
          <p:nvPr/>
        </p:nvSpPr>
        <p:spPr bwMode="auto">
          <a:xfrm>
            <a:off x="3155950" y="5697538"/>
            <a:ext cx="198438"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94" name="Line 156"/>
          <p:cNvSpPr>
            <a:spLocks noChangeShapeType="1"/>
          </p:cNvSpPr>
          <p:nvPr/>
        </p:nvSpPr>
        <p:spPr bwMode="auto">
          <a:xfrm flipV="1">
            <a:off x="3652838" y="5337175"/>
            <a:ext cx="400050" cy="2333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95" name="Line 157"/>
          <p:cNvSpPr>
            <a:spLocks noChangeShapeType="1"/>
          </p:cNvSpPr>
          <p:nvPr/>
        </p:nvSpPr>
        <p:spPr bwMode="auto">
          <a:xfrm>
            <a:off x="3556000" y="5570538"/>
            <a:ext cx="198438"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96" name="Line 158"/>
          <p:cNvSpPr>
            <a:spLocks noChangeShapeType="1"/>
          </p:cNvSpPr>
          <p:nvPr/>
        </p:nvSpPr>
        <p:spPr bwMode="auto">
          <a:xfrm flipV="1">
            <a:off x="4052888" y="4943475"/>
            <a:ext cx="398462" cy="3937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97" name="Line 159"/>
          <p:cNvSpPr>
            <a:spLocks noChangeShapeType="1"/>
          </p:cNvSpPr>
          <p:nvPr/>
        </p:nvSpPr>
        <p:spPr bwMode="auto">
          <a:xfrm>
            <a:off x="3956050" y="5337175"/>
            <a:ext cx="196850"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98" name="Line 160"/>
          <p:cNvSpPr>
            <a:spLocks noChangeShapeType="1"/>
          </p:cNvSpPr>
          <p:nvPr/>
        </p:nvSpPr>
        <p:spPr bwMode="auto">
          <a:xfrm flipV="1">
            <a:off x="4451350" y="4370388"/>
            <a:ext cx="404813" cy="5730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99" name="Line 161"/>
          <p:cNvSpPr>
            <a:spLocks noChangeShapeType="1"/>
          </p:cNvSpPr>
          <p:nvPr/>
        </p:nvSpPr>
        <p:spPr bwMode="auto">
          <a:xfrm>
            <a:off x="4354513" y="4943475"/>
            <a:ext cx="198437"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00" name="Line 162"/>
          <p:cNvSpPr>
            <a:spLocks noChangeShapeType="1"/>
          </p:cNvSpPr>
          <p:nvPr/>
        </p:nvSpPr>
        <p:spPr bwMode="auto">
          <a:xfrm flipV="1">
            <a:off x="4856163" y="3709988"/>
            <a:ext cx="398462" cy="660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01" name="Line 163"/>
          <p:cNvSpPr>
            <a:spLocks noChangeShapeType="1"/>
          </p:cNvSpPr>
          <p:nvPr/>
        </p:nvSpPr>
        <p:spPr bwMode="auto">
          <a:xfrm>
            <a:off x="4759325" y="4370388"/>
            <a:ext cx="196850"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02" name="Line 164"/>
          <p:cNvSpPr>
            <a:spLocks noChangeShapeType="1"/>
          </p:cNvSpPr>
          <p:nvPr/>
        </p:nvSpPr>
        <p:spPr bwMode="auto">
          <a:xfrm flipV="1">
            <a:off x="5254625" y="3136900"/>
            <a:ext cx="400050" cy="5730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03" name="Line 165"/>
          <p:cNvSpPr>
            <a:spLocks noChangeShapeType="1"/>
          </p:cNvSpPr>
          <p:nvPr/>
        </p:nvSpPr>
        <p:spPr bwMode="auto">
          <a:xfrm>
            <a:off x="5157788" y="3709988"/>
            <a:ext cx="198437"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04" name="Line 166"/>
          <p:cNvSpPr>
            <a:spLocks noChangeShapeType="1"/>
          </p:cNvSpPr>
          <p:nvPr/>
        </p:nvSpPr>
        <p:spPr bwMode="auto">
          <a:xfrm flipV="1">
            <a:off x="5654675" y="2765425"/>
            <a:ext cx="400050" cy="3714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05" name="Line 167"/>
          <p:cNvSpPr>
            <a:spLocks noChangeShapeType="1"/>
          </p:cNvSpPr>
          <p:nvPr/>
        </p:nvSpPr>
        <p:spPr bwMode="auto">
          <a:xfrm>
            <a:off x="5557838" y="3136900"/>
            <a:ext cx="198437"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06" name="Line 168"/>
          <p:cNvSpPr>
            <a:spLocks noChangeShapeType="1"/>
          </p:cNvSpPr>
          <p:nvPr/>
        </p:nvSpPr>
        <p:spPr bwMode="auto">
          <a:xfrm flipV="1">
            <a:off x="6054725" y="2571750"/>
            <a:ext cx="400050" cy="1936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07" name="Line 169"/>
          <p:cNvSpPr>
            <a:spLocks noChangeShapeType="1"/>
          </p:cNvSpPr>
          <p:nvPr/>
        </p:nvSpPr>
        <p:spPr bwMode="auto">
          <a:xfrm>
            <a:off x="5957888" y="2765425"/>
            <a:ext cx="196850"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08" name="Line 170"/>
          <p:cNvSpPr>
            <a:spLocks noChangeShapeType="1"/>
          </p:cNvSpPr>
          <p:nvPr/>
        </p:nvSpPr>
        <p:spPr bwMode="auto">
          <a:xfrm flipV="1">
            <a:off x="6454775" y="2486025"/>
            <a:ext cx="398463" cy="857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09" name="Line 171"/>
          <p:cNvSpPr>
            <a:spLocks noChangeShapeType="1"/>
          </p:cNvSpPr>
          <p:nvPr/>
        </p:nvSpPr>
        <p:spPr bwMode="auto">
          <a:xfrm>
            <a:off x="6357938" y="2571750"/>
            <a:ext cx="196850"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10" name="Line 172"/>
          <p:cNvSpPr>
            <a:spLocks noChangeShapeType="1"/>
          </p:cNvSpPr>
          <p:nvPr/>
        </p:nvSpPr>
        <p:spPr bwMode="auto">
          <a:xfrm flipV="1">
            <a:off x="6853238" y="2449513"/>
            <a:ext cx="400050" cy="365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11" name="Line 173"/>
          <p:cNvSpPr>
            <a:spLocks noChangeShapeType="1"/>
          </p:cNvSpPr>
          <p:nvPr/>
        </p:nvSpPr>
        <p:spPr bwMode="auto">
          <a:xfrm>
            <a:off x="6756400" y="2486025"/>
            <a:ext cx="198438"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12" name="Line 174"/>
          <p:cNvSpPr>
            <a:spLocks noChangeShapeType="1"/>
          </p:cNvSpPr>
          <p:nvPr/>
        </p:nvSpPr>
        <p:spPr bwMode="auto">
          <a:xfrm flipV="1">
            <a:off x="7253288" y="2438400"/>
            <a:ext cx="400050" cy="1111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13" name="Line 175"/>
          <p:cNvSpPr>
            <a:spLocks noChangeShapeType="1"/>
          </p:cNvSpPr>
          <p:nvPr/>
        </p:nvSpPr>
        <p:spPr bwMode="auto">
          <a:xfrm>
            <a:off x="7156450" y="2449513"/>
            <a:ext cx="198438"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14" name="Line 176"/>
          <p:cNvSpPr>
            <a:spLocks noChangeShapeType="1"/>
          </p:cNvSpPr>
          <p:nvPr/>
        </p:nvSpPr>
        <p:spPr bwMode="auto">
          <a:xfrm flipV="1">
            <a:off x="7653338" y="2432050"/>
            <a:ext cx="398462" cy="63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15" name="Line 177"/>
          <p:cNvSpPr>
            <a:spLocks noChangeShapeType="1"/>
          </p:cNvSpPr>
          <p:nvPr/>
        </p:nvSpPr>
        <p:spPr bwMode="auto">
          <a:xfrm>
            <a:off x="7556500" y="2438400"/>
            <a:ext cx="196850"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16" name="Line 178"/>
          <p:cNvSpPr>
            <a:spLocks noChangeShapeType="1"/>
          </p:cNvSpPr>
          <p:nvPr/>
        </p:nvSpPr>
        <p:spPr bwMode="auto">
          <a:xfrm>
            <a:off x="7954963" y="2432050"/>
            <a:ext cx="198437"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17" name="Line 179"/>
          <p:cNvSpPr>
            <a:spLocks noChangeShapeType="1"/>
          </p:cNvSpPr>
          <p:nvPr/>
        </p:nvSpPr>
        <p:spPr bwMode="auto">
          <a:xfrm flipV="1">
            <a:off x="2054225" y="5797550"/>
            <a:ext cx="400050" cy="793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18" name="Line 180"/>
          <p:cNvSpPr>
            <a:spLocks noChangeShapeType="1"/>
          </p:cNvSpPr>
          <p:nvPr/>
        </p:nvSpPr>
        <p:spPr bwMode="auto">
          <a:xfrm flipV="1">
            <a:off x="2454275" y="5764213"/>
            <a:ext cx="400050" cy="333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19" name="Line 181"/>
          <p:cNvSpPr>
            <a:spLocks noChangeShapeType="1"/>
          </p:cNvSpPr>
          <p:nvPr/>
        </p:nvSpPr>
        <p:spPr bwMode="auto">
          <a:xfrm flipV="1">
            <a:off x="2854325" y="5697538"/>
            <a:ext cx="398463" cy="666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20" name="Line 182"/>
          <p:cNvSpPr>
            <a:spLocks noChangeShapeType="1"/>
          </p:cNvSpPr>
          <p:nvPr/>
        </p:nvSpPr>
        <p:spPr bwMode="auto">
          <a:xfrm flipV="1">
            <a:off x="3252788" y="5570538"/>
            <a:ext cx="400050" cy="1270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21" name="Line 183"/>
          <p:cNvSpPr>
            <a:spLocks noChangeShapeType="1"/>
          </p:cNvSpPr>
          <p:nvPr/>
        </p:nvSpPr>
        <p:spPr bwMode="auto">
          <a:xfrm flipV="1">
            <a:off x="3652838" y="5337175"/>
            <a:ext cx="400050" cy="23336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22" name="Line 184"/>
          <p:cNvSpPr>
            <a:spLocks noChangeShapeType="1"/>
          </p:cNvSpPr>
          <p:nvPr/>
        </p:nvSpPr>
        <p:spPr bwMode="auto">
          <a:xfrm flipV="1">
            <a:off x="4052888" y="4946650"/>
            <a:ext cx="398462" cy="3905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23" name="Line 185"/>
          <p:cNvSpPr>
            <a:spLocks noChangeShapeType="1"/>
          </p:cNvSpPr>
          <p:nvPr/>
        </p:nvSpPr>
        <p:spPr bwMode="auto">
          <a:xfrm flipV="1">
            <a:off x="4451350" y="4376738"/>
            <a:ext cx="404813" cy="56991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24" name="Line 186"/>
          <p:cNvSpPr>
            <a:spLocks noChangeShapeType="1"/>
          </p:cNvSpPr>
          <p:nvPr/>
        </p:nvSpPr>
        <p:spPr bwMode="auto">
          <a:xfrm flipV="1">
            <a:off x="4856163" y="3716338"/>
            <a:ext cx="398462" cy="6604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25" name="Line 187"/>
          <p:cNvSpPr>
            <a:spLocks noChangeShapeType="1"/>
          </p:cNvSpPr>
          <p:nvPr/>
        </p:nvSpPr>
        <p:spPr bwMode="auto">
          <a:xfrm flipV="1">
            <a:off x="5254625" y="3136900"/>
            <a:ext cx="400050" cy="57943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26" name="Line 188"/>
          <p:cNvSpPr>
            <a:spLocks noChangeShapeType="1"/>
          </p:cNvSpPr>
          <p:nvPr/>
        </p:nvSpPr>
        <p:spPr bwMode="auto">
          <a:xfrm flipV="1">
            <a:off x="5654675" y="2762250"/>
            <a:ext cx="400050" cy="3746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27" name="Line 189"/>
          <p:cNvSpPr>
            <a:spLocks noChangeShapeType="1"/>
          </p:cNvSpPr>
          <p:nvPr/>
        </p:nvSpPr>
        <p:spPr bwMode="auto">
          <a:xfrm flipV="1">
            <a:off x="6054725" y="2568575"/>
            <a:ext cx="400050" cy="1936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28" name="Line 190"/>
          <p:cNvSpPr>
            <a:spLocks noChangeShapeType="1"/>
          </p:cNvSpPr>
          <p:nvPr/>
        </p:nvSpPr>
        <p:spPr bwMode="auto">
          <a:xfrm flipV="1">
            <a:off x="6454775" y="2479675"/>
            <a:ext cx="398463" cy="889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29" name="Line 191"/>
          <p:cNvSpPr>
            <a:spLocks noChangeShapeType="1"/>
          </p:cNvSpPr>
          <p:nvPr/>
        </p:nvSpPr>
        <p:spPr bwMode="auto">
          <a:xfrm flipV="1">
            <a:off x="6853238" y="2441575"/>
            <a:ext cx="400050" cy="381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30" name="Line 192"/>
          <p:cNvSpPr>
            <a:spLocks noChangeShapeType="1"/>
          </p:cNvSpPr>
          <p:nvPr/>
        </p:nvSpPr>
        <p:spPr bwMode="auto">
          <a:xfrm flipV="1">
            <a:off x="7253288" y="2425700"/>
            <a:ext cx="400050" cy="158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31" name="Line 193"/>
          <p:cNvSpPr>
            <a:spLocks noChangeShapeType="1"/>
          </p:cNvSpPr>
          <p:nvPr/>
        </p:nvSpPr>
        <p:spPr bwMode="auto">
          <a:xfrm flipV="1">
            <a:off x="7653338" y="2419350"/>
            <a:ext cx="398462"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7232" name="Group 194"/>
          <p:cNvGrpSpPr>
            <a:grpSpLocks/>
          </p:cNvGrpSpPr>
          <p:nvPr/>
        </p:nvGrpSpPr>
        <p:grpSpPr bwMode="auto">
          <a:xfrm>
            <a:off x="1947863" y="1766888"/>
            <a:ext cx="3813175" cy="4083050"/>
            <a:chOff x="1147" y="887"/>
            <a:chExt cx="2402" cy="2572"/>
          </a:xfrm>
        </p:grpSpPr>
        <p:sp>
          <p:nvSpPr>
            <p:cNvPr id="87308" name="Line 195"/>
            <p:cNvSpPr>
              <a:spLocks noChangeShapeType="1"/>
            </p:cNvSpPr>
            <p:nvPr/>
          </p:nvSpPr>
          <p:spPr bwMode="auto">
            <a:xfrm>
              <a:off x="1212" y="3430"/>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09" name="Rectangle 196"/>
            <p:cNvSpPr>
              <a:spLocks noChangeArrowheads="1"/>
            </p:cNvSpPr>
            <p:nvPr/>
          </p:nvSpPr>
          <p:spPr bwMode="auto">
            <a:xfrm>
              <a:off x="1147" y="3434"/>
              <a:ext cx="134" cy="8"/>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310" name="Line 197"/>
            <p:cNvSpPr>
              <a:spLocks noChangeShapeType="1"/>
            </p:cNvSpPr>
            <p:nvPr/>
          </p:nvSpPr>
          <p:spPr bwMode="auto">
            <a:xfrm>
              <a:off x="1463" y="3421"/>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11" name="Rectangle 198"/>
            <p:cNvSpPr>
              <a:spLocks noChangeArrowheads="1"/>
            </p:cNvSpPr>
            <p:nvPr/>
          </p:nvSpPr>
          <p:spPr bwMode="auto">
            <a:xfrm>
              <a:off x="1399" y="3425"/>
              <a:ext cx="134" cy="8"/>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312" name="Line 199"/>
            <p:cNvSpPr>
              <a:spLocks noChangeShapeType="1"/>
            </p:cNvSpPr>
            <p:nvPr/>
          </p:nvSpPr>
          <p:spPr bwMode="auto">
            <a:xfrm flipV="1">
              <a:off x="1715" y="3371"/>
              <a:ext cx="0" cy="1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13" name="Rectangle 200"/>
            <p:cNvSpPr>
              <a:spLocks noChangeArrowheads="1"/>
            </p:cNvSpPr>
            <p:nvPr/>
          </p:nvSpPr>
          <p:spPr bwMode="auto">
            <a:xfrm>
              <a:off x="1650" y="3375"/>
              <a:ext cx="135" cy="8"/>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314" name="Line 201"/>
            <p:cNvSpPr>
              <a:spLocks noChangeShapeType="1"/>
            </p:cNvSpPr>
            <p:nvPr/>
          </p:nvSpPr>
          <p:spPr bwMode="auto">
            <a:xfrm flipV="1">
              <a:off x="1967" y="3226"/>
              <a:ext cx="0" cy="5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15" name="Rectangle 202"/>
            <p:cNvSpPr>
              <a:spLocks noChangeArrowheads="1"/>
            </p:cNvSpPr>
            <p:nvPr/>
          </p:nvSpPr>
          <p:spPr bwMode="auto">
            <a:xfrm>
              <a:off x="1902" y="3234"/>
              <a:ext cx="137" cy="11"/>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316" name="Line 203"/>
            <p:cNvSpPr>
              <a:spLocks noChangeShapeType="1"/>
            </p:cNvSpPr>
            <p:nvPr/>
          </p:nvSpPr>
          <p:spPr bwMode="auto">
            <a:xfrm flipV="1">
              <a:off x="2219" y="2818"/>
              <a:ext cx="0" cy="18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17" name="Rectangle 204"/>
            <p:cNvSpPr>
              <a:spLocks noChangeArrowheads="1"/>
            </p:cNvSpPr>
            <p:nvPr/>
          </p:nvSpPr>
          <p:spPr bwMode="auto">
            <a:xfrm>
              <a:off x="2154" y="2866"/>
              <a:ext cx="137" cy="38"/>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318" name="Line 205"/>
            <p:cNvSpPr>
              <a:spLocks noChangeShapeType="1"/>
            </p:cNvSpPr>
            <p:nvPr/>
          </p:nvSpPr>
          <p:spPr bwMode="auto">
            <a:xfrm flipV="1">
              <a:off x="2470" y="2028"/>
              <a:ext cx="0" cy="39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19" name="Rectangle 206"/>
            <p:cNvSpPr>
              <a:spLocks noChangeArrowheads="1"/>
            </p:cNvSpPr>
            <p:nvPr/>
          </p:nvSpPr>
          <p:spPr bwMode="auto">
            <a:xfrm>
              <a:off x="2406" y="2148"/>
              <a:ext cx="137" cy="90"/>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320" name="Line 207"/>
            <p:cNvSpPr>
              <a:spLocks noChangeShapeType="1"/>
            </p:cNvSpPr>
            <p:nvPr/>
          </p:nvSpPr>
          <p:spPr bwMode="auto">
            <a:xfrm flipV="1">
              <a:off x="2722" y="1250"/>
              <a:ext cx="0" cy="39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21" name="Rectangle 208"/>
            <p:cNvSpPr>
              <a:spLocks noChangeArrowheads="1"/>
            </p:cNvSpPr>
            <p:nvPr/>
          </p:nvSpPr>
          <p:spPr bwMode="auto">
            <a:xfrm>
              <a:off x="2657" y="1374"/>
              <a:ext cx="137" cy="89"/>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322" name="Line 209"/>
            <p:cNvSpPr>
              <a:spLocks noChangeShapeType="1"/>
            </p:cNvSpPr>
            <p:nvPr/>
          </p:nvSpPr>
          <p:spPr bwMode="auto">
            <a:xfrm flipV="1">
              <a:off x="2974" y="958"/>
              <a:ext cx="0" cy="18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23" name="Rectangle 210"/>
            <p:cNvSpPr>
              <a:spLocks noChangeArrowheads="1"/>
            </p:cNvSpPr>
            <p:nvPr/>
          </p:nvSpPr>
          <p:spPr bwMode="auto">
            <a:xfrm>
              <a:off x="2909" y="1015"/>
              <a:ext cx="137" cy="44"/>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324" name="Line 211"/>
            <p:cNvSpPr>
              <a:spLocks noChangeShapeType="1"/>
            </p:cNvSpPr>
            <p:nvPr/>
          </p:nvSpPr>
          <p:spPr bwMode="auto">
            <a:xfrm flipV="1">
              <a:off x="3228" y="908"/>
              <a:ext cx="0" cy="6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25" name="Rectangle 212"/>
            <p:cNvSpPr>
              <a:spLocks noChangeArrowheads="1"/>
            </p:cNvSpPr>
            <p:nvPr/>
          </p:nvSpPr>
          <p:spPr bwMode="auto">
            <a:xfrm>
              <a:off x="3163" y="931"/>
              <a:ext cx="135" cy="19"/>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326" name="Line 213"/>
            <p:cNvSpPr>
              <a:spLocks noChangeShapeType="1"/>
            </p:cNvSpPr>
            <p:nvPr/>
          </p:nvSpPr>
          <p:spPr bwMode="auto">
            <a:xfrm flipV="1">
              <a:off x="3480" y="900"/>
              <a:ext cx="0" cy="3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27" name="Rectangle 214"/>
            <p:cNvSpPr>
              <a:spLocks noChangeArrowheads="1"/>
            </p:cNvSpPr>
            <p:nvPr/>
          </p:nvSpPr>
          <p:spPr bwMode="auto">
            <a:xfrm>
              <a:off x="3415" y="918"/>
              <a:ext cx="134" cy="8"/>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328" name="Line 215"/>
            <p:cNvSpPr>
              <a:spLocks noChangeShapeType="1"/>
            </p:cNvSpPr>
            <p:nvPr/>
          </p:nvSpPr>
          <p:spPr bwMode="auto">
            <a:xfrm flipV="1">
              <a:off x="1214" y="3421"/>
              <a:ext cx="252" cy="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29" name="Line 216"/>
            <p:cNvSpPr>
              <a:spLocks noChangeShapeType="1"/>
            </p:cNvSpPr>
            <p:nvPr/>
          </p:nvSpPr>
          <p:spPr bwMode="auto">
            <a:xfrm>
              <a:off x="1176" y="3430"/>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30" name="Line 217"/>
            <p:cNvSpPr>
              <a:spLocks noChangeShapeType="1"/>
            </p:cNvSpPr>
            <p:nvPr/>
          </p:nvSpPr>
          <p:spPr bwMode="auto">
            <a:xfrm>
              <a:off x="1214" y="3402"/>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31" name="Line 218"/>
            <p:cNvSpPr>
              <a:spLocks noChangeShapeType="1"/>
            </p:cNvSpPr>
            <p:nvPr/>
          </p:nvSpPr>
          <p:spPr bwMode="auto">
            <a:xfrm flipV="1">
              <a:off x="1466" y="3371"/>
              <a:ext cx="252" cy="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32" name="Line 219"/>
            <p:cNvSpPr>
              <a:spLocks noChangeShapeType="1"/>
            </p:cNvSpPr>
            <p:nvPr/>
          </p:nvSpPr>
          <p:spPr bwMode="auto">
            <a:xfrm>
              <a:off x="1428" y="3421"/>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33" name="Line 220"/>
            <p:cNvSpPr>
              <a:spLocks noChangeShapeType="1"/>
            </p:cNvSpPr>
            <p:nvPr/>
          </p:nvSpPr>
          <p:spPr bwMode="auto">
            <a:xfrm>
              <a:off x="1466" y="3392"/>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34" name="Line 221"/>
            <p:cNvSpPr>
              <a:spLocks noChangeShapeType="1"/>
            </p:cNvSpPr>
            <p:nvPr/>
          </p:nvSpPr>
          <p:spPr bwMode="auto">
            <a:xfrm flipV="1">
              <a:off x="1718" y="3232"/>
              <a:ext cx="251" cy="13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35" name="Line 222"/>
            <p:cNvSpPr>
              <a:spLocks noChangeShapeType="1"/>
            </p:cNvSpPr>
            <p:nvPr/>
          </p:nvSpPr>
          <p:spPr bwMode="auto">
            <a:xfrm>
              <a:off x="1680" y="3371"/>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36" name="Line 223"/>
            <p:cNvSpPr>
              <a:spLocks noChangeShapeType="1"/>
            </p:cNvSpPr>
            <p:nvPr/>
          </p:nvSpPr>
          <p:spPr bwMode="auto">
            <a:xfrm>
              <a:off x="1718" y="3343"/>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37" name="Line 224"/>
            <p:cNvSpPr>
              <a:spLocks noChangeShapeType="1"/>
            </p:cNvSpPr>
            <p:nvPr/>
          </p:nvSpPr>
          <p:spPr bwMode="auto">
            <a:xfrm flipV="1">
              <a:off x="1969" y="2879"/>
              <a:ext cx="252" cy="35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38" name="Line 225"/>
            <p:cNvSpPr>
              <a:spLocks noChangeShapeType="1"/>
            </p:cNvSpPr>
            <p:nvPr/>
          </p:nvSpPr>
          <p:spPr bwMode="auto">
            <a:xfrm>
              <a:off x="1931" y="3232"/>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39" name="Line 226"/>
            <p:cNvSpPr>
              <a:spLocks noChangeShapeType="1"/>
            </p:cNvSpPr>
            <p:nvPr/>
          </p:nvSpPr>
          <p:spPr bwMode="auto">
            <a:xfrm>
              <a:off x="1969" y="3203"/>
              <a:ext cx="0" cy="5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40" name="Line 227"/>
            <p:cNvSpPr>
              <a:spLocks noChangeShapeType="1"/>
            </p:cNvSpPr>
            <p:nvPr/>
          </p:nvSpPr>
          <p:spPr bwMode="auto">
            <a:xfrm flipV="1">
              <a:off x="2221" y="2184"/>
              <a:ext cx="252" cy="69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41" name="Line 228"/>
            <p:cNvSpPr>
              <a:spLocks noChangeShapeType="1"/>
            </p:cNvSpPr>
            <p:nvPr/>
          </p:nvSpPr>
          <p:spPr bwMode="auto">
            <a:xfrm>
              <a:off x="2183" y="2879"/>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42" name="Line 229"/>
            <p:cNvSpPr>
              <a:spLocks noChangeShapeType="1"/>
            </p:cNvSpPr>
            <p:nvPr/>
          </p:nvSpPr>
          <p:spPr bwMode="auto">
            <a:xfrm>
              <a:off x="2221" y="2850"/>
              <a:ext cx="0" cy="5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43" name="Line 230"/>
            <p:cNvSpPr>
              <a:spLocks noChangeShapeType="1"/>
            </p:cNvSpPr>
            <p:nvPr/>
          </p:nvSpPr>
          <p:spPr bwMode="auto">
            <a:xfrm flipV="1">
              <a:off x="2473" y="1410"/>
              <a:ext cx="251" cy="77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44" name="Line 231"/>
            <p:cNvSpPr>
              <a:spLocks noChangeShapeType="1"/>
            </p:cNvSpPr>
            <p:nvPr/>
          </p:nvSpPr>
          <p:spPr bwMode="auto">
            <a:xfrm>
              <a:off x="2435" y="2184"/>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45" name="Line 232"/>
            <p:cNvSpPr>
              <a:spLocks noChangeShapeType="1"/>
            </p:cNvSpPr>
            <p:nvPr/>
          </p:nvSpPr>
          <p:spPr bwMode="auto">
            <a:xfrm>
              <a:off x="2473" y="2156"/>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46" name="Line 233"/>
            <p:cNvSpPr>
              <a:spLocks noChangeShapeType="1"/>
            </p:cNvSpPr>
            <p:nvPr/>
          </p:nvSpPr>
          <p:spPr bwMode="auto">
            <a:xfrm flipV="1">
              <a:off x="2724" y="1030"/>
              <a:ext cx="255" cy="38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47" name="Line 234"/>
            <p:cNvSpPr>
              <a:spLocks noChangeShapeType="1"/>
            </p:cNvSpPr>
            <p:nvPr/>
          </p:nvSpPr>
          <p:spPr bwMode="auto">
            <a:xfrm>
              <a:off x="2686" y="1410"/>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48" name="Line 235"/>
            <p:cNvSpPr>
              <a:spLocks noChangeShapeType="1"/>
            </p:cNvSpPr>
            <p:nvPr/>
          </p:nvSpPr>
          <p:spPr bwMode="auto">
            <a:xfrm>
              <a:off x="2724" y="1381"/>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49" name="Line 236"/>
            <p:cNvSpPr>
              <a:spLocks noChangeShapeType="1"/>
            </p:cNvSpPr>
            <p:nvPr/>
          </p:nvSpPr>
          <p:spPr bwMode="auto">
            <a:xfrm flipV="1">
              <a:off x="2979" y="935"/>
              <a:ext cx="251" cy="9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50" name="Line 237"/>
            <p:cNvSpPr>
              <a:spLocks noChangeShapeType="1"/>
            </p:cNvSpPr>
            <p:nvPr/>
          </p:nvSpPr>
          <p:spPr bwMode="auto">
            <a:xfrm>
              <a:off x="2941" y="1030"/>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51" name="Line 238"/>
            <p:cNvSpPr>
              <a:spLocks noChangeShapeType="1"/>
            </p:cNvSpPr>
            <p:nvPr/>
          </p:nvSpPr>
          <p:spPr bwMode="auto">
            <a:xfrm>
              <a:off x="2979" y="1002"/>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52" name="Line 239"/>
            <p:cNvSpPr>
              <a:spLocks noChangeShapeType="1"/>
            </p:cNvSpPr>
            <p:nvPr/>
          </p:nvSpPr>
          <p:spPr bwMode="auto">
            <a:xfrm flipV="1">
              <a:off x="3230" y="916"/>
              <a:ext cx="252" cy="1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53" name="Line 240"/>
            <p:cNvSpPr>
              <a:spLocks noChangeShapeType="1"/>
            </p:cNvSpPr>
            <p:nvPr/>
          </p:nvSpPr>
          <p:spPr bwMode="auto">
            <a:xfrm>
              <a:off x="3192" y="935"/>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54" name="Line 241"/>
            <p:cNvSpPr>
              <a:spLocks noChangeShapeType="1"/>
            </p:cNvSpPr>
            <p:nvPr/>
          </p:nvSpPr>
          <p:spPr bwMode="auto">
            <a:xfrm>
              <a:off x="3230" y="906"/>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55" name="Line 242"/>
            <p:cNvSpPr>
              <a:spLocks noChangeShapeType="1"/>
            </p:cNvSpPr>
            <p:nvPr/>
          </p:nvSpPr>
          <p:spPr bwMode="auto">
            <a:xfrm>
              <a:off x="3444" y="916"/>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56" name="Line 243"/>
            <p:cNvSpPr>
              <a:spLocks noChangeShapeType="1"/>
            </p:cNvSpPr>
            <p:nvPr/>
          </p:nvSpPr>
          <p:spPr bwMode="auto">
            <a:xfrm>
              <a:off x="3482" y="887"/>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57" name="Line 244"/>
            <p:cNvSpPr>
              <a:spLocks noChangeShapeType="1"/>
            </p:cNvSpPr>
            <p:nvPr/>
          </p:nvSpPr>
          <p:spPr bwMode="auto">
            <a:xfrm flipV="1">
              <a:off x="1214" y="3421"/>
              <a:ext cx="252" cy="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58" name="Line 245"/>
            <p:cNvSpPr>
              <a:spLocks noChangeShapeType="1"/>
            </p:cNvSpPr>
            <p:nvPr/>
          </p:nvSpPr>
          <p:spPr bwMode="auto">
            <a:xfrm>
              <a:off x="1153" y="3430"/>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59" name="Line 246"/>
            <p:cNvSpPr>
              <a:spLocks noChangeShapeType="1"/>
            </p:cNvSpPr>
            <p:nvPr/>
          </p:nvSpPr>
          <p:spPr bwMode="auto">
            <a:xfrm flipV="1">
              <a:off x="1466" y="3371"/>
              <a:ext cx="252" cy="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60" name="Line 247"/>
            <p:cNvSpPr>
              <a:spLocks noChangeShapeType="1"/>
            </p:cNvSpPr>
            <p:nvPr/>
          </p:nvSpPr>
          <p:spPr bwMode="auto">
            <a:xfrm>
              <a:off x="1405" y="3421"/>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61" name="Line 248"/>
            <p:cNvSpPr>
              <a:spLocks noChangeShapeType="1"/>
            </p:cNvSpPr>
            <p:nvPr/>
          </p:nvSpPr>
          <p:spPr bwMode="auto">
            <a:xfrm flipV="1">
              <a:off x="1718" y="3236"/>
              <a:ext cx="251" cy="13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62" name="Line 249"/>
            <p:cNvSpPr>
              <a:spLocks noChangeShapeType="1"/>
            </p:cNvSpPr>
            <p:nvPr/>
          </p:nvSpPr>
          <p:spPr bwMode="auto">
            <a:xfrm>
              <a:off x="1657" y="3371"/>
              <a:ext cx="124"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63" name="Line 250"/>
            <p:cNvSpPr>
              <a:spLocks noChangeShapeType="1"/>
            </p:cNvSpPr>
            <p:nvPr/>
          </p:nvSpPr>
          <p:spPr bwMode="auto">
            <a:xfrm flipV="1">
              <a:off x="1969" y="2883"/>
              <a:ext cx="252" cy="35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64" name="Line 251"/>
            <p:cNvSpPr>
              <a:spLocks noChangeShapeType="1"/>
            </p:cNvSpPr>
            <p:nvPr/>
          </p:nvSpPr>
          <p:spPr bwMode="auto">
            <a:xfrm>
              <a:off x="1908" y="3236"/>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65" name="Line 252"/>
            <p:cNvSpPr>
              <a:spLocks noChangeShapeType="1"/>
            </p:cNvSpPr>
            <p:nvPr/>
          </p:nvSpPr>
          <p:spPr bwMode="auto">
            <a:xfrm flipV="1">
              <a:off x="2221" y="2188"/>
              <a:ext cx="252" cy="69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66" name="Line 253"/>
            <p:cNvSpPr>
              <a:spLocks noChangeShapeType="1"/>
            </p:cNvSpPr>
            <p:nvPr/>
          </p:nvSpPr>
          <p:spPr bwMode="auto">
            <a:xfrm>
              <a:off x="2160" y="2883"/>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67" name="Line 254"/>
            <p:cNvSpPr>
              <a:spLocks noChangeShapeType="1"/>
            </p:cNvSpPr>
            <p:nvPr/>
          </p:nvSpPr>
          <p:spPr bwMode="auto">
            <a:xfrm flipV="1">
              <a:off x="2473" y="1414"/>
              <a:ext cx="251" cy="77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68" name="Line 255"/>
            <p:cNvSpPr>
              <a:spLocks noChangeShapeType="1"/>
            </p:cNvSpPr>
            <p:nvPr/>
          </p:nvSpPr>
          <p:spPr bwMode="auto">
            <a:xfrm>
              <a:off x="2412" y="2188"/>
              <a:ext cx="124"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69" name="Line 256"/>
            <p:cNvSpPr>
              <a:spLocks noChangeShapeType="1"/>
            </p:cNvSpPr>
            <p:nvPr/>
          </p:nvSpPr>
          <p:spPr bwMode="auto">
            <a:xfrm flipV="1">
              <a:off x="2724" y="1032"/>
              <a:ext cx="255" cy="38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70" name="Line 257"/>
            <p:cNvSpPr>
              <a:spLocks noChangeShapeType="1"/>
            </p:cNvSpPr>
            <p:nvPr/>
          </p:nvSpPr>
          <p:spPr bwMode="auto">
            <a:xfrm>
              <a:off x="2663" y="1414"/>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71" name="Line 258"/>
            <p:cNvSpPr>
              <a:spLocks noChangeShapeType="1"/>
            </p:cNvSpPr>
            <p:nvPr/>
          </p:nvSpPr>
          <p:spPr bwMode="auto">
            <a:xfrm flipV="1">
              <a:off x="2979" y="937"/>
              <a:ext cx="251" cy="9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72" name="Line 259"/>
            <p:cNvSpPr>
              <a:spLocks noChangeShapeType="1"/>
            </p:cNvSpPr>
            <p:nvPr/>
          </p:nvSpPr>
          <p:spPr bwMode="auto">
            <a:xfrm>
              <a:off x="2918" y="1032"/>
              <a:ext cx="124"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73" name="Line 260"/>
            <p:cNvSpPr>
              <a:spLocks noChangeShapeType="1"/>
            </p:cNvSpPr>
            <p:nvPr/>
          </p:nvSpPr>
          <p:spPr bwMode="auto">
            <a:xfrm flipV="1">
              <a:off x="3230" y="918"/>
              <a:ext cx="252" cy="1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74" name="Line 261"/>
            <p:cNvSpPr>
              <a:spLocks noChangeShapeType="1"/>
            </p:cNvSpPr>
            <p:nvPr/>
          </p:nvSpPr>
          <p:spPr bwMode="auto">
            <a:xfrm>
              <a:off x="3169" y="937"/>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75" name="Line 262"/>
            <p:cNvSpPr>
              <a:spLocks noChangeShapeType="1"/>
            </p:cNvSpPr>
            <p:nvPr/>
          </p:nvSpPr>
          <p:spPr bwMode="auto">
            <a:xfrm>
              <a:off x="3421" y="918"/>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76" name="Line 263"/>
            <p:cNvSpPr>
              <a:spLocks noChangeShapeType="1"/>
            </p:cNvSpPr>
            <p:nvPr/>
          </p:nvSpPr>
          <p:spPr bwMode="auto">
            <a:xfrm flipV="1">
              <a:off x="1214" y="3421"/>
              <a:ext cx="252" cy="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77" name="Line 264"/>
            <p:cNvSpPr>
              <a:spLocks noChangeShapeType="1"/>
            </p:cNvSpPr>
            <p:nvPr/>
          </p:nvSpPr>
          <p:spPr bwMode="auto">
            <a:xfrm flipV="1">
              <a:off x="1466" y="3373"/>
              <a:ext cx="252" cy="4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78" name="Line 265"/>
            <p:cNvSpPr>
              <a:spLocks noChangeShapeType="1"/>
            </p:cNvSpPr>
            <p:nvPr/>
          </p:nvSpPr>
          <p:spPr bwMode="auto">
            <a:xfrm flipV="1">
              <a:off x="1718" y="3236"/>
              <a:ext cx="251" cy="1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79" name="Line 266"/>
            <p:cNvSpPr>
              <a:spLocks noChangeShapeType="1"/>
            </p:cNvSpPr>
            <p:nvPr/>
          </p:nvSpPr>
          <p:spPr bwMode="auto">
            <a:xfrm flipV="1">
              <a:off x="1969" y="2887"/>
              <a:ext cx="252" cy="34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80" name="Line 267"/>
            <p:cNvSpPr>
              <a:spLocks noChangeShapeType="1"/>
            </p:cNvSpPr>
            <p:nvPr/>
          </p:nvSpPr>
          <p:spPr bwMode="auto">
            <a:xfrm flipV="1">
              <a:off x="2221" y="2196"/>
              <a:ext cx="252" cy="69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81" name="Line 268"/>
            <p:cNvSpPr>
              <a:spLocks noChangeShapeType="1"/>
            </p:cNvSpPr>
            <p:nvPr/>
          </p:nvSpPr>
          <p:spPr bwMode="auto">
            <a:xfrm flipV="1">
              <a:off x="2473" y="1419"/>
              <a:ext cx="251" cy="77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82" name="Line 269"/>
            <p:cNvSpPr>
              <a:spLocks noChangeShapeType="1"/>
            </p:cNvSpPr>
            <p:nvPr/>
          </p:nvSpPr>
          <p:spPr bwMode="auto">
            <a:xfrm flipV="1">
              <a:off x="2724" y="1032"/>
              <a:ext cx="255" cy="3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83" name="Line 270"/>
            <p:cNvSpPr>
              <a:spLocks noChangeShapeType="1"/>
            </p:cNvSpPr>
            <p:nvPr/>
          </p:nvSpPr>
          <p:spPr bwMode="auto">
            <a:xfrm flipV="1">
              <a:off x="2979" y="935"/>
              <a:ext cx="251" cy="9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84" name="Line 271"/>
            <p:cNvSpPr>
              <a:spLocks noChangeShapeType="1"/>
            </p:cNvSpPr>
            <p:nvPr/>
          </p:nvSpPr>
          <p:spPr bwMode="auto">
            <a:xfrm flipV="1">
              <a:off x="3230" y="916"/>
              <a:ext cx="252" cy="1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7233" name="Group 272"/>
          <p:cNvGrpSpPr>
            <a:grpSpLocks/>
          </p:cNvGrpSpPr>
          <p:nvPr/>
        </p:nvGrpSpPr>
        <p:grpSpPr bwMode="auto">
          <a:xfrm>
            <a:off x="1947863" y="1590675"/>
            <a:ext cx="3414712" cy="4259263"/>
            <a:chOff x="1147" y="776"/>
            <a:chExt cx="2151" cy="2683"/>
          </a:xfrm>
        </p:grpSpPr>
        <p:sp>
          <p:nvSpPr>
            <p:cNvPr id="87239" name="Line 273"/>
            <p:cNvSpPr>
              <a:spLocks noChangeShapeType="1"/>
            </p:cNvSpPr>
            <p:nvPr/>
          </p:nvSpPr>
          <p:spPr bwMode="auto">
            <a:xfrm>
              <a:off x="1212" y="3430"/>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40" name="Rectangle 274"/>
            <p:cNvSpPr>
              <a:spLocks noChangeArrowheads="1"/>
            </p:cNvSpPr>
            <p:nvPr/>
          </p:nvSpPr>
          <p:spPr bwMode="auto">
            <a:xfrm>
              <a:off x="1147" y="3434"/>
              <a:ext cx="134" cy="8"/>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241" name="Line 275"/>
            <p:cNvSpPr>
              <a:spLocks noChangeShapeType="1"/>
            </p:cNvSpPr>
            <p:nvPr/>
          </p:nvSpPr>
          <p:spPr bwMode="auto">
            <a:xfrm>
              <a:off x="1463" y="3415"/>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42" name="Rectangle 276"/>
            <p:cNvSpPr>
              <a:spLocks noChangeArrowheads="1"/>
            </p:cNvSpPr>
            <p:nvPr/>
          </p:nvSpPr>
          <p:spPr bwMode="auto">
            <a:xfrm>
              <a:off x="1399" y="3419"/>
              <a:ext cx="134" cy="8"/>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243" name="Line 277"/>
            <p:cNvSpPr>
              <a:spLocks noChangeShapeType="1"/>
            </p:cNvSpPr>
            <p:nvPr/>
          </p:nvSpPr>
          <p:spPr bwMode="auto">
            <a:xfrm flipV="1">
              <a:off x="1715" y="3329"/>
              <a:ext cx="0" cy="1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44" name="Rectangle 278"/>
            <p:cNvSpPr>
              <a:spLocks noChangeArrowheads="1"/>
            </p:cNvSpPr>
            <p:nvPr/>
          </p:nvSpPr>
          <p:spPr bwMode="auto">
            <a:xfrm>
              <a:off x="1650" y="3333"/>
              <a:ext cx="135" cy="8"/>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245" name="Line 279"/>
            <p:cNvSpPr>
              <a:spLocks noChangeShapeType="1"/>
            </p:cNvSpPr>
            <p:nvPr/>
          </p:nvSpPr>
          <p:spPr bwMode="auto">
            <a:xfrm flipV="1">
              <a:off x="1967" y="2988"/>
              <a:ext cx="0" cy="10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46" name="Rectangle 280"/>
            <p:cNvSpPr>
              <a:spLocks noChangeArrowheads="1"/>
            </p:cNvSpPr>
            <p:nvPr/>
          </p:nvSpPr>
          <p:spPr bwMode="auto">
            <a:xfrm>
              <a:off x="1902" y="3017"/>
              <a:ext cx="137" cy="20"/>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247" name="Line 281"/>
            <p:cNvSpPr>
              <a:spLocks noChangeShapeType="1"/>
            </p:cNvSpPr>
            <p:nvPr/>
          </p:nvSpPr>
          <p:spPr bwMode="auto">
            <a:xfrm flipV="1">
              <a:off x="2219" y="2051"/>
              <a:ext cx="0" cy="32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48" name="Rectangle 282"/>
            <p:cNvSpPr>
              <a:spLocks noChangeArrowheads="1"/>
            </p:cNvSpPr>
            <p:nvPr/>
          </p:nvSpPr>
          <p:spPr bwMode="auto">
            <a:xfrm>
              <a:off x="2154" y="2158"/>
              <a:ext cx="137" cy="70"/>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249" name="Line 283"/>
            <p:cNvSpPr>
              <a:spLocks noChangeShapeType="1"/>
            </p:cNvSpPr>
            <p:nvPr/>
          </p:nvSpPr>
          <p:spPr bwMode="auto">
            <a:xfrm flipV="1">
              <a:off x="2470" y="1036"/>
              <a:ext cx="0" cy="30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50" name="Rectangle 284"/>
            <p:cNvSpPr>
              <a:spLocks noChangeArrowheads="1"/>
            </p:cNvSpPr>
            <p:nvPr/>
          </p:nvSpPr>
          <p:spPr bwMode="auto">
            <a:xfrm>
              <a:off x="2406" y="1137"/>
              <a:ext cx="137" cy="65"/>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251" name="Line 285"/>
            <p:cNvSpPr>
              <a:spLocks noChangeShapeType="1"/>
            </p:cNvSpPr>
            <p:nvPr/>
          </p:nvSpPr>
          <p:spPr bwMode="auto">
            <a:xfrm flipV="1">
              <a:off x="2722" y="809"/>
              <a:ext cx="0" cy="8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52" name="Rectangle 286"/>
            <p:cNvSpPr>
              <a:spLocks noChangeArrowheads="1"/>
            </p:cNvSpPr>
            <p:nvPr/>
          </p:nvSpPr>
          <p:spPr bwMode="auto">
            <a:xfrm>
              <a:off x="2657" y="836"/>
              <a:ext cx="137" cy="15"/>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253" name="Line 287"/>
            <p:cNvSpPr>
              <a:spLocks noChangeShapeType="1"/>
            </p:cNvSpPr>
            <p:nvPr/>
          </p:nvSpPr>
          <p:spPr bwMode="auto">
            <a:xfrm flipV="1">
              <a:off x="2974" y="797"/>
              <a:ext cx="0" cy="2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54" name="Rectangle 288"/>
            <p:cNvSpPr>
              <a:spLocks noChangeArrowheads="1"/>
            </p:cNvSpPr>
            <p:nvPr/>
          </p:nvSpPr>
          <p:spPr bwMode="auto">
            <a:xfrm>
              <a:off x="2909" y="809"/>
              <a:ext cx="137" cy="8"/>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255" name="Line 289"/>
            <p:cNvSpPr>
              <a:spLocks noChangeShapeType="1"/>
            </p:cNvSpPr>
            <p:nvPr/>
          </p:nvSpPr>
          <p:spPr bwMode="auto">
            <a:xfrm flipV="1">
              <a:off x="3228" y="799"/>
              <a:ext cx="0" cy="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56" name="Rectangle 290"/>
            <p:cNvSpPr>
              <a:spLocks noChangeArrowheads="1"/>
            </p:cNvSpPr>
            <p:nvPr/>
          </p:nvSpPr>
          <p:spPr bwMode="auto">
            <a:xfrm>
              <a:off x="3163" y="809"/>
              <a:ext cx="135" cy="8"/>
            </a:xfrm>
            <a:prstGeom prst="rect">
              <a:avLst/>
            </a:prstGeom>
            <a:solidFill>
              <a:srgbClr val="DFDFD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baseline="-25000">
                <a:cs typeface="Arial" pitchFamily="34" charset="0"/>
              </a:endParaRPr>
            </a:p>
          </p:txBody>
        </p:sp>
        <p:sp>
          <p:nvSpPr>
            <p:cNvPr id="87257" name="Line 291"/>
            <p:cNvSpPr>
              <a:spLocks noChangeShapeType="1"/>
            </p:cNvSpPr>
            <p:nvPr/>
          </p:nvSpPr>
          <p:spPr bwMode="auto">
            <a:xfrm flipV="1">
              <a:off x="1214" y="3415"/>
              <a:ext cx="252" cy="1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58" name="Line 292"/>
            <p:cNvSpPr>
              <a:spLocks noChangeShapeType="1"/>
            </p:cNvSpPr>
            <p:nvPr/>
          </p:nvSpPr>
          <p:spPr bwMode="auto">
            <a:xfrm>
              <a:off x="1176" y="3430"/>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59" name="Line 293"/>
            <p:cNvSpPr>
              <a:spLocks noChangeShapeType="1"/>
            </p:cNvSpPr>
            <p:nvPr/>
          </p:nvSpPr>
          <p:spPr bwMode="auto">
            <a:xfrm>
              <a:off x="1214" y="3402"/>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60" name="Line 294"/>
            <p:cNvSpPr>
              <a:spLocks noChangeShapeType="1"/>
            </p:cNvSpPr>
            <p:nvPr/>
          </p:nvSpPr>
          <p:spPr bwMode="auto">
            <a:xfrm flipV="1">
              <a:off x="1466" y="3329"/>
              <a:ext cx="252" cy="8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61" name="Line 295"/>
            <p:cNvSpPr>
              <a:spLocks noChangeShapeType="1"/>
            </p:cNvSpPr>
            <p:nvPr/>
          </p:nvSpPr>
          <p:spPr bwMode="auto">
            <a:xfrm>
              <a:off x="1428" y="3415"/>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62" name="Line 296"/>
            <p:cNvSpPr>
              <a:spLocks noChangeShapeType="1"/>
            </p:cNvSpPr>
            <p:nvPr/>
          </p:nvSpPr>
          <p:spPr bwMode="auto">
            <a:xfrm>
              <a:off x="1466" y="3387"/>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63" name="Line 297"/>
            <p:cNvSpPr>
              <a:spLocks noChangeShapeType="1"/>
            </p:cNvSpPr>
            <p:nvPr/>
          </p:nvSpPr>
          <p:spPr bwMode="auto">
            <a:xfrm flipV="1">
              <a:off x="1718" y="3022"/>
              <a:ext cx="251" cy="30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64" name="Line 298"/>
            <p:cNvSpPr>
              <a:spLocks noChangeShapeType="1"/>
            </p:cNvSpPr>
            <p:nvPr/>
          </p:nvSpPr>
          <p:spPr bwMode="auto">
            <a:xfrm>
              <a:off x="1680" y="3329"/>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65" name="Line 299"/>
            <p:cNvSpPr>
              <a:spLocks noChangeShapeType="1"/>
            </p:cNvSpPr>
            <p:nvPr/>
          </p:nvSpPr>
          <p:spPr bwMode="auto">
            <a:xfrm>
              <a:off x="1718" y="3301"/>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66" name="Line 300"/>
            <p:cNvSpPr>
              <a:spLocks noChangeShapeType="1"/>
            </p:cNvSpPr>
            <p:nvPr/>
          </p:nvSpPr>
          <p:spPr bwMode="auto">
            <a:xfrm flipV="1">
              <a:off x="1969" y="2188"/>
              <a:ext cx="252" cy="83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67" name="Line 301"/>
            <p:cNvSpPr>
              <a:spLocks noChangeShapeType="1"/>
            </p:cNvSpPr>
            <p:nvPr/>
          </p:nvSpPr>
          <p:spPr bwMode="auto">
            <a:xfrm>
              <a:off x="1931" y="3022"/>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68" name="Line 302"/>
            <p:cNvSpPr>
              <a:spLocks noChangeShapeType="1"/>
            </p:cNvSpPr>
            <p:nvPr/>
          </p:nvSpPr>
          <p:spPr bwMode="auto">
            <a:xfrm>
              <a:off x="1969" y="2993"/>
              <a:ext cx="0" cy="5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69" name="Line 303"/>
            <p:cNvSpPr>
              <a:spLocks noChangeShapeType="1"/>
            </p:cNvSpPr>
            <p:nvPr/>
          </p:nvSpPr>
          <p:spPr bwMode="auto">
            <a:xfrm flipV="1">
              <a:off x="2221" y="1164"/>
              <a:ext cx="252" cy="102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70" name="Line 304"/>
            <p:cNvSpPr>
              <a:spLocks noChangeShapeType="1"/>
            </p:cNvSpPr>
            <p:nvPr/>
          </p:nvSpPr>
          <p:spPr bwMode="auto">
            <a:xfrm>
              <a:off x="2183" y="2188"/>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71" name="Line 305"/>
            <p:cNvSpPr>
              <a:spLocks noChangeShapeType="1"/>
            </p:cNvSpPr>
            <p:nvPr/>
          </p:nvSpPr>
          <p:spPr bwMode="auto">
            <a:xfrm>
              <a:off x="2221" y="2160"/>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72" name="Line 306"/>
            <p:cNvSpPr>
              <a:spLocks noChangeShapeType="1"/>
            </p:cNvSpPr>
            <p:nvPr/>
          </p:nvSpPr>
          <p:spPr bwMode="auto">
            <a:xfrm flipV="1">
              <a:off x="2473" y="839"/>
              <a:ext cx="251" cy="3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73" name="Line 307"/>
            <p:cNvSpPr>
              <a:spLocks noChangeShapeType="1"/>
            </p:cNvSpPr>
            <p:nvPr/>
          </p:nvSpPr>
          <p:spPr bwMode="auto">
            <a:xfrm>
              <a:off x="2435" y="1164"/>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74" name="Line 308"/>
            <p:cNvSpPr>
              <a:spLocks noChangeShapeType="1"/>
            </p:cNvSpPr>
            <p:nvPr/>
          </p:nvSpPr>
          <p:spPr bwMode="auto">
            <a:xfrm>
              <a:off x="2473" y="1135"/>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75" name="Line 309"/>
            <p:cNvSpPr>
              <a:spLocks noChangeShapeType="1"/>
            </p:cNvSpPr>
            <p:nvPr/>
          </p:nvSpPr>
          <p:spPr bwMode="auto">
            <a:xfrm flipV="1">
              <a:off x="2724" y="807"/>
              <a:ext cx="255" cy="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76" name="Line 310"/>
            <p:cNvSpPr>
              <a:spLocks noChangeShapeType="1"/>
            </p:cNvSpPr>
            <p:nvPr/>
          </p:nvSpPr>
          <p:spPr bwMode="auto">
            <a:xfrm>
              <a:off x="2686" y="839"/>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77" name="Line 311"/>
            <p:cNvSpPr>
              <a:spLocks noChangeShapeType="1"/>
            </p:cNvSpPr>
            <p:nvPr/>
          </p:nvSpPr>
          <p:spPr bwMode="auto">
            <a:xfrm>
              <a:off x="2724" y="811"/>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78" name="Line 312"/>
            <p:cNvSpPr>
              <a:spLocks noChangeShapeType="1"/>
            </p:cNvSpPr>
            <p:nvPr/>
          </p:nvSpPr>
          <p:spPr bwMode="auto">
            <a:xfrm flipV="1">
              <a:off x="2979" y="805"/>
              <a:ext cx="251" cy="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79" name="Line 313"/>
            <p:cNvSpPr>
              <a:spLocks noChangeShapeType="1"/>
            </p:cNvSpPr>
            <p:nvPr/>
          </p:nvSpPr>
          <p:spPr bwMode="auto">
            <a:xfrm>
              <a:off x="2941" y="807"/>
              <a:ext cx="7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80" name="Line 314"/>
            <p:cNvSpPr>
              <a:spLocks noChangeShapeType="1"/>
            </p:cNvSpPr>
            <p:nvPr/>
          </p:nvSpPr>
          <p:spPr bwMode="auto">
            <a:xfrm>
              <a:off x="2979" y="778"/>
              <a:ext cx="0" cy="5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81" name="Line 315"/>
            <p:cNvSpPr>
              <a:spLocks noChangeShapeType="1"/>
            </p:cNvSpPr>
            <p:nvPr/>
          </p:nvSpPr>
          <p:spPr bwMode="auto">
            <a:xfrm>
              <a:off x="3192" y="805"/>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82" name="Line 316"/>
            <p:cNvSpPr>
              <a:spLocks noChangeShapeType="1"/>
            </p:cNvSpPr>
            <p:nvPr/>
          </p:nvSpPr>
          <p:spPr bwMode="auto">
            <a:xfrm>
              <a:off x="3230" y="776"/>
              <a:ext cx="0" cy="5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83" name="Line 317"/>
            <p:cNvSpPr>
              <a:spLocks noChangeShapeType="1"/>
            </p:cNvSpPr>
            <p:nvPr/>
          </p:nvSpPr>
          <p:spPr bwMode="auto">
            <a:xfrm flipV="1">
              <a:off x="1214" y="3415"/>
              <a:ext cx="252" cy="1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84" name="Line 318"/>
            <p:cNvSpPr>
              <a:spLocks noChangeShapeType="1"/>
            </p:cNvSpPr>
            <p:nvPr/>
          </p:nvSpPr>
          <p:spPr bwMode="auto">
            <a:xfrm>
              <a:off x="1153" y="3430"/>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85" name="Line 319"/>
            <p:cNvSpPr>
              <a:spLocks noChangeShapeType="1"/>
            </p:cNvSpPr>
            <p:nvPr/>
          </p:nvSpPr>
          <p:spPr bwMode="auto">
            <a:xfrm flipV="1">
              <a:off x="1466" y="3331"/>
              <a:ext cx="252" cy="8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86" name="Line 320"/>
            <p:cNvSpPr>
              <a:spLocks noChangeShapeType="1"/>
            </p:cNvSpPr>
            <p:nvPr/>
          </p:nvSpPr>
          <p:spPr bwMode="auto">
            <a:xfrm>
              <a:off x="1405" y="3415"/>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87" name="Line 321"/>
            <p:cNvSpPr>
              <a:spLocks noChangeShapeType="1"/>
            </p:cNvSpPr>
            <p:nvPr/>
          </p:nvSpPr>
          <p:spPr bwMode="auto">
            <a:xfrm flipV="1">
              <a:off x="1718" y="3024"/>
              <a:ext cx="251" cy="30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88" name="Line 322"/>
            <p:cNvSpPr>
              <a:spLocks noChangeShapeType="1"/>
            </p:cNvSpPr>
            <p:nvPr/>
          </p:nvSpPr>
          <p:spPr bwMode="auto">
            <a:xfrm>
              <a:off x="1657" y="3331"/>
              <a:ext cx="124"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89" name="Line 323"/>
            <p:cNvSpPr>
              <a:spLocks noChangeShapeType="1"/>
            </p:cNvSpPr>
            <p:nvPr/>
          </p:nvSpPr>
          <p:spPr bwMode="auto">
            <a:xfrm flipV="1">
              <a:off x="1969" y="2190"/>
              <a:ext cx="252" cy="83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90" name="Line 324"/>
            <p:cNvSpPr>
              <a:spLocks noChangeShapeType="1"/>
            </p:cNvSpPr>
            <p:nvPr/>
          </p:nvSpPr>
          <p:spPr bwMode="auto">
            <a:xfrm>
              <a:off x="1908" y="3024"/>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91" name="Line 325"/>
            <p:cNvSpPr>
              <a:spLocks noChangeShapeType="1"/>
            </p:cNvSpPr>
            <p:nvPr/>
          </p:nvSpPr>
          <p:spPr bwMode="auto">
            <a:xfrm flipV="1">
              <a:off x="2221" y="1166"/>
              <a:ext cx="252" cy="102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92" name="Line 326"/>
            <p:cNvSpPr>
              <a:spLocks noChangeShapeType="1"/>
            </p:cNvSpPr>
            <p:nvPr/>
          </p:nvSpPr>
          <p:spPr bwMode="auto">
            <a:xfrm>
              <a:off x="2160" y="2190"/>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93" name="Line 327"/>
            <p:cNvSpPr>
              <a:spLocks noChangeShapeType="1"/>
            </p:cNvSpPr>
            <p:nvPr/>
          </p:nvSpPr>
          <p:spPr bwMode="auto">
            <a:xfrm flipV="1">
              <a:off x="2473" y="841"/>
              <a:ext cx="251" cy="3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94" name="Line 328"/>
            <p:cNvSpPr>
              <a:spLocks noChangeShapeType="1"/>
            </p:cNvSpPr>
            <p:nvPr/>
          </p:nvSpPr>
          <p:spPr bwMode="auto">
            <a:xfrm>
              <a:off x="2412" y="1166"/>
              <a:ext cx="124"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95" name="Line 329"/>
            <p:cNvSpPr>
              <a:spLocks noChangeShapeType="1"/>
            </p:cNvSpPr>
            <p:nvPr/>
          </p:nvSpPr>
          <p:spPr bwMode="auto">
            <a:xfrm flipV="1">
              <a:off x="2724" y="807"/>
              <a:ext cx="255" cy="3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96" name="Line 330"/>
            <p:cNvSpPr>
              <a:spLocks noChangeShapeType="1"/>
            </p:cNvSpPr>
            <p:nvPr/>
          </p:nvSpPr>
          <p:spPr bwMode="auto">
            <a:xfrm>
              <a:off x="2663" y="841"/>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97" name="Line 331"/>
            <p:cNvSpPr>
              <a:spLocks noChangeShapeType="1"/>
            </p:cNvSpPr>
            <p:nvPr/>
          </p:nvSpPr>
          <p:spPr bwMode="auto">
            <a:xfrm flipV="1">
              <a:off x="2979" y="805"/>
              <a:ext cx="251" cy="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98" name="Line 332"/>
            <p:cNvSpPr>
              <a:spLocks noChangeShapeType="1"/>
            </p:cNvSpPr>
            <p:nvPr/>
          </p:nvSpPr>
          <p:spPr bwMode="auto">
            <a:xfrm>
              <a:off x="2918" y="807"/>
              <a:ext cx="124"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99" name="Line 333"/>
            <p:cNvSpPr>
              <a:spLocks noChangeShapeType="1"/>
            </p:cNvSpPr>
            <p:nvPr/>
          </p:nvSpPr>
          <p:spPr bwMode="auto">
            <a:xfrm>
              <a:off x="3169" y="805"/>
              <a:ext cx="125" cy="0"/>
            </a:xfrm>
            <a:prstGeom prst="line">
              <a:avLst/>
            </a:prstGeom>
            <a:noFill/>
            <a:ln w="12700">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00" name="Line 334"/>
            <p:cNvSpPr>
              <a:spLocks noChangeShapeType="1"/>
            </p:cNvSpPr>
            <p:nvPr/>
          </p:nvSpPr>
          <p:spPr bwMode="auto">
            <a:xfrm flipV="1">
              <a:off x="1214" y="3415"/>
              <a:ext cx="252" cy="1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01" name="Line 335"/>
            <p:cNvSpPr>
              <a:spLocks noChangeShapeType="1"/>
            </p:cNvSpPr>
            <p:nvPr/>
          </p:nvSpPr>
          <p:spPr bwMode="auto">
            <a:xfrm flipV="1">
              <a:off x="1466" y="3331"/>
              <a:ext cx="252" cy="8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02" name="Line 336"/>
            <p:cNvSpPr>
              <a:spLocks noChangeShapeType="1"/>
            </p:cNvSpPr>
            <p:nvPr/>
          </p:nvSpPr>
          <p:spPr bwMode="auto">
            <a:xfrm flipV="1">
              <a:off x="1718" y="3028"/>
              <a:ext cx="251" cy="30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03" name="Line 337"/>
            <p:cNvSpPr>
              <a:spLocks noChangeShapeType="1"/>
            </p:cNvSpPr>
            <p:nvPr/>
          </p:nvSpPr>
          <p:spPr bwMode="auto">
            <a:xfrm flipV="1">
              <a:off x="1969" y="2200"/>
              <a:ext cx="252" cy="82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04" name="Line 338"/>
            <p:cNvSpPr>
              <a:spLocks noChangeShapeType="1"/>
            </p:cNvSpPr>
            <p:nvPr/>
          </p:nvSpPr>
          <p:spPr bwMode="auto">
            <a:xfrm flipV="1">
              <a:off x="2221" y="1175"/>
              <a:ext cx="252" cy="10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05" name="Line 339"/>
            <p:cNvSpPr>
              <a:spLocks noChangeShapeType="1"/>
            </p:cNvSpPr>
            <p:nvPr/>
          </p:nvSpPr>
          <p:spPr bwMode="auto">
            <a:xfrm flipV="1">
              <a:off x="2473" y="845"/>
              <a:ext cx="251" cy="33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06" name="Line 340"/>
            <p:cNvSpPr>
              <a:spLocks noChangeShapeType="1"/>
            </p:cNvSpPr>
            <p:nvPr/>
          </p:nvSpPr>
          <p:spPr bwMode="auto">
            <a:xfrm flipV="1">
              <a:off x="2724" y="809"/>
              <a:ext cx="255" cy="3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07" name="Line 341"/>
            <p:cNvSpPr>
              <a:spLocks noChangeShapeType="1"/>
            </p:cNvSpPr>
            <p:nvPr/>
          </p:nvSpPr>
          <p:spPr bwMode="auto">
            <a:xfrm flipV="1">
              <a:off x="2979" y="807"/>
              <a:ext cx="251"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7234" name="Rectangle 342"/>
          <p:cNvSpPr>
            <a:spLocks noChangeArrowheads="1"/>
          </p:cNvSpPr>
          <p:nvPr/>
        </p:nvSpPr>
        <p:spPr bwMode="auto">
          <a:xfrm>
            <a:off x="5343525" y="1509713"/>
            <a:ext cx="863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a:solidFill>
                  <a:schemeClr val="bg2"/>
                </a:solidFill>
                <a:cs typeface="Arial" pitchFamily="34" charset="0"/>
              </a:rPr>
              <a:t>Degree = 4</a:t>
            </a:r>
            <a:endParaRPr lang="en-US" altLang="en-US" sz="1200">
              <a:cs typeface="Arial" pitchFamily="34" charset="0"/>
            </a:endParaRPr>
          </a:p>
        </p:txBody>
      </p:sp>
      <p:sp>
        <p:nvSpPr>
          <p:cNvPr id="87235" name="Rectangle 343"/>
          <p:cNvSpPr>
            <a:spLocks noChangeArrowheads="1"/>
          </p:cNvSpPr>
          <p:nvPr/>
        </p:nvSpPr>
        <p:spPr bwMode="auto">
          <a:xfrm>
            <a:off x="5813425" y="1674813"/>
            <a:ext cx="863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a:solidFill>
                  <a:schemeClr val="bg2"/>
                </a:solidFill>
                <a:cs typeface="Arial" pitchFamily="34" charset="0"/>
              </a:rPr>
              <a:t>Degree = 3</a:t>
            </a:r>
          </a:p>
        </p:txBody>
      </p:sp>
      <p:sp>
        <p:nvSpPr>
          <p:cNvPr id="87236" name="Rectangle 344"/>
          <p:cNvSpPr>
            <a:spLocks noChangeArrowheads="1"/>
          </p:cNvSpPr>
          <p:nvPr/>
        </p:nvSpPr>
        <p:spPr bwMode="auto">
          <a:xfrm>
            <a:off x="7280275" y="2584450"/>
            <a:ext cx="863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a:solidFill>
                  <a:schemeClr val="bg2"/>
                </a:solidFill>
                <a:cs typeface="Arial" pitchFamily="34" charset="0"/>
              </a:rPr>
              <a:t>Degree = 2</a:t>
            </a:r>
          </a:p>
        </p:txBody>
      </p:sp>
      <p:sp>
        <p:nvSpPr>
          <p:cNvPr id="87237" name="Text Box 345"/>
          <p:cNvSpPr txBox="1">
            <a:spLocks noChangeArrowheads="1"/>
          </p:cNvSpPr>
          <p:nvPr/>
        </p:nvSpPr>
        <p:spPr bwMode="auto">
          <a:xfrm>
            <a:off x="3389313" y="508000"/>
            <a:ext cx="29130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cs typeface="Arial" pitchFamily="34" charset="0"/>
              </a:rPr>
              <a:t>Random Reachability:</a:t>
            </a:r>
          </a:p>
          <a:p>
            <a:pPr algn="ctr">
              <a:spcBef>
                <a:spcPct val="0"/>
              </a:spcBef>
              <a:buFontTx/>
              <a:buNone/>
            </a:pPr>
            <a:r>
              <a:rPr lang="en-US" altLang="en-US" sz="1200">
                <a:cs typeface="Arial" pitchFamily="34" charset="0"/>
              </a:rPr>
              <a:t>By number of close friends</a:t>
            </a:r>
            <a:endParaRPr lang="en-US" altLang="en-US" sz="2400">
              <a:cs typeface="Arial" pitchFamily="34" charset="0"/>
            </a:endParaRPr>
          </a:p>
        </p:txBody>
      </p:sp>
      <p:sp>
        <p:nvSpPr>
          <p:cNvPr id="345"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Tree>
    <p:extLst>
      <p:ext uri="{BB962C8B-B14F-4D97-AF65-F5344CB8AC3E}">
        <p14:creationId xmlns:p14="http://schemas.microsoft.com/office/powerpoint/2010/main" val="1827514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1219200"/>
            <a:ext cx="8734425" cy="539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68" name="Text Box 6"/>
          <p:cNvSpPr txBox="1">
            <a:spLocks noChangeArrowheads="1"/>
          </p:cNvSpPr>
          <p:nvPr/>
        </p:nvSpPr>
        <p:spPr bwMode="auto">
          <a:xfrm>
            <a:off x="2613025" y="2233613"/>
            <a:ext cx="1387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600">
                <a:solidFill>
                  <a:schemeClr val="bg2"/>
                </a:solidFill>
                <a:cs typeface="Arial" pitchFamily="34" charset="0"/>
              </a:rPr>
              <a:t>Random graph</a:t>
            </a:r>
          </a:p>
        </p:txBody>
      </p:sp>
      <p:sp>
        <p:nvSpPr>
          <p:cNvPr id="88069" name="Freeform 7"/>
          <p:cNvSpPr>
            <a:spLocks/>
          </p:cNvSpPr>
          <p:nvPr/>
        </p:nvSpPr>
        <p:spPr bwMode="auto">
          <a:xfrm>
            <a:off x="1714500" y="2419350"/>
            <a:ext cx="6515100" cy="3448050"/>
          </a:xfrm>
          <a:custGeom>
            <a:avLst/>
            <a:gdLst>
              <a:gd name="T0" fmla="*/ 0 w 4104"/>
              <a:gd name="T1" fmla="*/ 2147483647 h 2172"/>
              <a:gd name="T2" fmla="*/ 2147483647 w 4104"/>
              <a:gd name="T3" fmla="*/ 2147483647 h 2172"/>
              <a:gd name="T4" fmla="*/ 2147483647 w 4104"/>
              <a:gd name="T5" fmla="*/ 2147483647 h 2172"/>
              <a:gd name="T6" fmla="*/ 2147483647 w 4104"/>
              <a:gd name="T7" fmla="*/ 2147483647 h 2172"/>
              <a:gd name="T8" fmla="*/ 2147483647 w 4104"/>
              <a:gd name="T9" fmla="*/ 2147483647 h 2172"/>
              <a:gd name="T10" fmla="*/ 2147483647 w 4104"/>
              <a:gd name="T11" fmla="*/ 2147483647 h 2172"/>
              <a:gd name="T12" fmla="*/ 2147483647 w 4104"/>
              <a:gd name="T13" fmla="*/ 2147483647 h 2172"/>
              <a:gd name="T14" fmla="*/ 2147483647 w 4104"/>
              <a:gd name="T15" fmla="*/ 2147483647 h 2172"/>
              <a:gd name="T16" fmla="*/ 2147483647 w 4104"/>
              <a:gd name="T17" fmla="*/ 2147483647 h 2172"/>
              <a:gd name="T18" fmla="*/ 2147483647 w 4104"/>
              <a:gd name="T19" fmla="*/ 2147483647 h 2172"/>
              <a:gd name="T20" fmla="*/ 2147483647 w 4104"/>
              <a:gd name="T21" fmla="*/ 2147483647 h 2172"/>
              <a:gd name="T22" fmla="*/ 2147483647 w 4104"/>
              <a:gd name="T23" fmla="*/ 2147483647 h 2172"/>
              <a:gd name="T24" fmla="*/ 2147483647 w 4104"/>
              <a:gd name="T25" fmla="*/ 2147483647 h 2172"/>
              <a:gd name="T26" fmla="*/ 2147483647 w 4104"/>
              <a:gd name="T27" fmla="*/ 0 h 2172"/>
              <a:gd name="T28" fmla="*/ 2147483647 w 4104"/>
              <a:gd name="T29" fmla="*/ 0 h 21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104" h="2172">
                <a:moveTo>
                  <a:pt x="0" y="2172"/>
                </a:moveTo>
                <a:lnTo>
                  <a:pt x="294" y="2160"/>
                </a:lnTo>
                <a:lnTo>
                  <a:pt x="588" y="2088"/>
                </a:lnTo>
                <a:lnTo>
                  <a:pt x="882" y="1854"/>
                </a:lnTo>
                <a:lnTo>
                  <a:pt x="1176" y="1422"/>
                </a:lnTo>
                <a:lnTo>
                  <a:pt x="1470" y="918"/>
                </a:lnTo>
                <a:lnTo>
                  <a:pt x="1764" y="510"/>
                </a:lnTo>
                <a:lnTo>
                  <a:pt x="2052" y="258"/>
                </a:lnTo>
                <a:lnTo>
                  <a:pt x="2346" y="120"/>
                </a:lnTo>
                <a:lnTo>
                  <a:pt x="2640" y="54"/>
                </a:lnTo>
                <a:lnTo>
                  <a:pt x="2934" y="12"/>
                </a:lnTo>
                <a:lnTo>
                  <a:pt x="3228" y="6"/>
                </a:lnTo>
                <a:lnTo>
                  <a:pt x="3516" y="6"/>
                </a:lnTo>
                <a:lnTo>
                  <a:pt x="3816" y="0"/>
                </a:lnTo>
                <a:lnTo>
                  <a:pt x="4104" y="0"/>
                </a:lnTo>
              </a:path>
            </a:pathLst>
          </a:custGeom>
          <a:noFill/>
          <a:ln w="28575"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70" name="Text Box 8"/>
          <p:cNvSpPr txBox="1">
            <a:spLocks noChangeArrowheads="1"/>
          </p:cNvSpPr>
          <p:nvPr/>
        </p:nvSpPr>
        <p:spPr bwMode="auto">
          <a:xfrm>
            <a:off x="7356475" y="2428875"/>
            <a:ext cx="1060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bg2"/>
                </a:solidFill>
                <a:cs typeface="Arial" pitchFamily="34" charset="0"/>
              </a:rPr>
              <a:t>Observed</a:t>
            </a:r>
          </a:p>
        </p:txBody>
      </p:sp>
      <p:sp>
        <p:nvSpPr>
          <p:cNvPr id="7"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Tree>
    <p:extLst>
      <p:ext uri="{BB962C8B-B14F-4D97-AF65-F5344CB8AC3E}">
        <p14:creationId xmlns:p14="http://schemas.microsoft.com/office/powerpoint/2010/main" val="11531759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0" y="1447800"/>
            <a:ext cx="3381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cs typeface="Arial" pitchFamily="34" charset="0"/>
              </a:rPr>
              <a:t>The most clustered graph is Watt’s “Caveman” graph:</a:t>
            </a:r>
          </a:p>
        </p:txBody>
      </p:sp>
      <p:pic>
        <p:nvPicPr>
          <p:cNvPr id="96259" name="Picture 3" descr="watts_cave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133475"/>
            <a:ext cx="4664075"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 Box 2"/>
          <p:cNvSpPr txBox="1">
            <a:spLocks noChangeArrowheads="1"/>
          </p:cNvSpPr>
          <p:nvPr/>
        </p:nvSpPr>
        <p:spPr bwMode="auto">
          <a:xfrm>
            <a:off x="169863" y="2311400"/>
            <a:ext cx="2794000"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800">
                <a:cs typeface="Arial" pitchFamily="34" charset="0"/>
              </a:rPr>
              <a:t>Compared to random graphs, C is large and L is long.  The intuition, then, is that clustered graphs tend to have (relatively) long characteristic path lengths.  </a:t>
            </a:r>
          </a:p>
          <a:p>
            <a:pPr>
              <a:spcBef>
                <a:spcPct val="0"/>
              </a:spcBef>
              <a:buFontTx/>
              <a:buNone/>
            </a:pPr>
            <a:endParaRPr lang="en-US" altLang="en-US" sz="1800">
              <a:cs typeface="Arial" pitchFamily="34" charset="0"/>
            </a:endParaRPr>
          </a:p>
          <a:p>
            <a:pPr>
              <a:spcBef>
                <a:spcPct val="0"/>
              </a:spcBef>
              <a:buFontTx/>
              <a:buNone/>
            </a:pPr>
            <a:r>
              <a:rPr lang="en-US" altLang="en-US" sz="1800">
                <a:cs typeface="Arial" pitchFamily="34" charset="0"/>
              </a:rPr>
              <a:t>The small world phenomenon rests on the opposite: </a:t>
            </a:r>
            <a:r>
              <a:rPr lang="en-US" altLang="en-US" sz="1800" b="1">
                <a:cs typeface="Arial" pitchFamily="34" charset="0"/>
              </a:rPr>
              <a:t>high clustering and short path distances</a:t>
            </a:r>
            <a:r>
              <a:rPr lang="en-US" altLang="en-US" sz="1800">
                <a:cs typeface="Arial" pitchFamily="34" charset="0"/>
              </a:rPr>
              <a:t>.  </a:t>
            </a:r>
          </a:p>
          <a:p>
            <a:pPr>
              <a:spcBef>
                <a:spcPct val="0"/>
              </a:spcBef>
              <a:buFontTx/>
              <a:buNone/>
            </a:pPr>
            <a:endParaRPr lang="en-US" altLang="en-US" sz="1800">
              <a:cs typeface="Arial" pitchFamily="34" charset="0"/>
            </a:endParaRPr>
          </a:p>
          <a:p>
            <a:pPr>
              <a:spcBef>
                <a:spcPct val="0"/>
              </a:spcBef>
              <a:buFontTx/>
              <a:buNone/>
            </a:pPr>
            <a:r>
              <a:rPr lang="en-US" altLang="en-US" sz="1800">
                <a:cs typeface="Arial" pitchFamily="34" charset="0"/>
              </a:rPr>
              <a:t>How? </a:t>
            </a:r>
          </a:p>
        </p:txBody>
      </p:sp>
      <p:sp>
        <p:nvSpPr>
          <p:cNvPr id="7"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Tree>
    <p:extLst>
      <p:ext uri="{BB962C8B-B14F-4D97-AF65-F5344CB8AC3E}">
        <p14:creationId xmlns:p14="http://schemas.microsoft.com/office/powerpoint/2010/main" val="13319572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2" name="Group 1"/>
          <p:cNvGrpSpPr>
            <a:grpSpLocks/>
          </p:cNvGrpSpPr>
          <p:nvPr/>
        </p:nvGrpSpPr>
        <p:grpSpPr bwMode="auto">
          <a:xfrm>
            <a:off x="2743200" y="1255713"/>
            <a:ext cx="6100763" cy="4722812"/>
            <a:chOff x="668338" y="781050"/>
            <a:chExt cx="7743825" cy="5610225"/>
          </a:xfrm>
        </p:grpSpPr>
        <p:pic>
          <p:nvPicPr>
            <p:cNvPr id="97285" name="Picture 3" descr="watts_fig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781050"/>
              <a:ext cx="7743825"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6" name="Line 4"/>
            <p:cNvSpPr>
              <a:spLocks noChangeShapeType="1"/>
            </p:cNvSpPr>
            <p:nvPr/>
          </p:nvSpPr>
          <p:spPr bwMode="auto">
            <a:xfrm>
              <a:off x="2870200" y="1774825"/>
              <a:ext cx="0" cy="13017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87" name="Line 5"/>
            <p:cNvSpPr>
              <a:spLocks noChangeShapeType="1"/>
            </p:cNvSpPr>
            <p:nvPr/>
          </p:nvSpPr>
          <p:spPr bwMode="auto">
            <a:xfrm>
              <a:off x="2984500" y="1704975"/>
              <a:ext cx="0" cy="60642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88" name="Line 6"/>
            <p:cNvSpPr>
              <a:spLocks noChangeShapeType="1"/>
            </p:cNvSpPr>
            <p:nvPr/>
          </p:nvSpPr>
          <p:spPr bwMode="auto">
            <a:xfrm>
              <a:off x="3124200" y="1685925"/>
              <a:ext cx="0" cy="136207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89" name="Line 7"/>
            <p:cNvSpPr>
              <a:spLocks noChangeShapeType="1"/>
            </p:cNvSpPr>
            <p:nvPr/>
          </p:nvSpPr>
          <p:spPr bwMode="auto">
            <a:xfrm>
              <a:off x="3263900" y="1679575"/>
              <a:ext cx="6350" cy="214947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90" name="Line 8"/>
            <p:cNvSpPr>
              <a:spLocks noChangeShapeType="1"/>
            </p:cNvSpPr>
            <p:nvPr/>
          </p:nvSpPr>
          <p:spPr bwMode="auto">
            <a:xfrm>
              <a:off x="3422650" y="1724025"/>
              <a:ext cx="0" cy="260667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91" name="Line 9"/>
            <p:cNvSpPr>
              <a:spLocks noChangeShapeType="1"/>
            </p:cNvSpPr>
            <p:nvPr/>
          </p:nvSpPr>
          <p:spPr bwMode="auto">
            <a:xfrm>
              <a:off x="3600450" y="1889125"/>
              <a:ext cx="0" cy="270827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92" name="Line 10"/>
            <p:cNvSpPr>
              <a:spLocks noChangeShapeType="1"/>
            </p:cNvSpPr>
            <p:nvPr/>
          </p:nvSpPr>
          <p:spPr bwMode="auto">
            <a:xfrm>
              <a:off x="3803650" y="2454275"/>
              <a:ext cx="0" cy="223202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93" name="Line 11"/>
            <p:cNvSpPr>
              <a:spLocks noChangeShapeType="1"/>
            </p:cNvSpPr>
            <p:nvPr/>
          </p:nvSpPr>
          <p:spPr bwMode="auto">
            <a:xfrm flipH="1">
              <a:off x="4013200" y="3438525"/>
              <a:ext cx="0" cy="131762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94" name="Line 12"/>
            <p:cNvSpPr>
              <a:spLocks noChangeShapeType="1"/>
            </p:cNvSpPr>
            <p:nvPr/>
          </p:nvSpPr>
          <p:spPr bwMode="auto">
            <a:xfrm flipH="1">
              <a:off x="4254500" y="4225925"/>
              <a:ext cx="0" cy="55562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95" name="Line 13"/>
            <p:cNvSpPr>
              <a:spLocks noChangeShapeType="1"/>
            </p:cNvSpPr>
            <p:nvPr/>
          </p:nvSpPr>
          <p:spPr bwMode="auto">
            <a:xfrm flipH="1">
              <a:off x="4508500" y="4581525"/>
              <a:ext cx="0" cy="20002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96" name="Text Box 14"/>
            <p:cNvSpPr txBox="1">
              <a:spLocks noChangeArrowheads="1"/>
            </p:cNvSpPr>
            <p:nvPr/>
          </p:nvSpPr>
          <p:spPr bwMode="auto">
            <a:xfrm>
              <a:off x="4568825" y="2682875"/>
              <a:ext cx="24288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600" b="1">
                  <a:solidFill>
                    <a:schemeClr val="bg2"/>
                  </a:solidFill>
                  <a:cs typeface="Arial" pitchFamily="34" charset="0"/>
                </a:rPr>
                <a:t>C=Large, L is Small = </a:t>
              </a:r>
            </a:p>
            <a:p>
              <a:pPr>
                <a:spcBef>
                  <a:spcPct val="0"/>
                </a:spcBef>
                <a:buFontTx/>
                <a:buNone/>
              </a:pPr>
              <a:r>
                <a:rPr lang="en-US" altLang="en-US" sz="1600" b="1">
                  <a:solidFill>
                    <a:schemeClr val="bg2"/>
                  </a:solidFill>
                  <a:cs typeface="Arial" pitchFamily="34" charset="0"/>
                </a:rPr>
                <a:t>SW Graphs</a:t>
              </a:r>
            </a:p>
          </p:txBody>
        </p:sp>
        <p:sp>
          <p:nvSpPr>
            <p:cNvPr id="97297" name="Freeform 15"/>
            <p:cNvSpPr>
              <a:spLocks/>
            </p:cNvSpPr>
            <p:nvPr/>
          </p:nvSpPr>
          <p:spPr bwMode="auto">
            <a:xfrm>
              <a:off x="3784600" y="3390900"/>
              <a:ext cx="1416050" cy="603250"/>
            </a:xfrm>
            <a:custGeom>
              <a:avLst/>
              <a:gdLst>
                <a:gd name="T0" fmla="*/ 2147483647 w 892"/>
                <a:gd name="T1" fmla="*/ 0 h 380"/>
                <a:gd name="T2" fmla="*/ 2147483647 w 892"/>
                <a:gd name="T3" fmla="*/ 2147483647 h 380"/>
                <a:gd name="T4" fmla="*/ 0 w 892"/>
                <a:gd name="T5" fmla="*/ 2147483647 h 380"/>
                <a:gd name="T6" fmla="*/ 0 60000 65536"/>
                <a:gd name="T7" fmla="*/ 0 60000 65536"/>
                <a:gd name="T8" fmla="*/ 0 60000 65536"/>
              </a:gdLst>
              <a:ahLst/>
              <a:cxnLst>
                <a:cxn ang="T6">
                  <a:pos x="T0" y="T1"/>
                </a:cxn>
                <a:cxn ang="T7">
                  <a:pos x="T2" y="T3"/>
                </a:cxn>
                <a:cxn ang="T8">
                  <a:pos x="T4" y="T5"/>
                </a:cxn>
              </a:cxnLst>
              <a:rect l="0" t="0" r="r" b="b"/>
              <a:pathLst>
                <a:path w="892" h="380">
                  <a:moveTo>
                    <a:pt x="840" y="0"/>
                  </a:moveTo>
                  <a:cubicBezTo>
                    <a:pt x="866" y="130"/>
                    <a:pt x="892" y="260"/>
                    <a:pt x="752" y="320"/>
                  </a:cubicBezTo>
                  <a:cubicBezTo>
                    <a:pt x="612" y="380"/>
                    <a:pt x="306" y="370"/>
                    <a:pt x="0" y="360"/>
                  </a:cubicBezTo>
                </a:path>
              </a:pathLst>
            </a:custGeom>
            <a:noFill/>
            <a:ln w="9525">
              <a:solidFill>
                <a:schemeClr val="bg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7283" name="TextBox 2"/>
          <p:cNvSpPr txBox="1">
            <a:spLocks noChangeArrowheads="1"/>
          </p:cNvSpPr>
          <p:nvPr/>
        </p:nvSpPr>
        <p:spPr bwMode="auto">
          <a:xfrm>
            <a:off x="241300" y="1327150"/>
            <a:ext cx="229076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a:t>Simulate networks with a parameter (</a:t>
            </a:r>
            <a:r>
              <a:rPr lang="en-US" altLang="en-US" sz="2000">
                <a:latin typeface="Symbol" pitchFamily="18" charset="2"/>
              </a:rPr>
              <a:t>a</a:t>
            </a:r>
            <a:r>
              <a:rPr lang="en-US" altLang="en-US" sz="2000"/>
              <a:t>) that governs the proportion of ties that are clustered compared to the proportion that are randomly distributed across the network:</a:t>
            </a:r>
          </a:p>
        </p:txBody>
      </p:sp>
      <p:sp>
        <p:nvSpPr>
          <p:cNvPr id="19"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Tree>
    <p:extLst>
      <p:ext uri="{BB962C8B-B14F-4D97-AF65-F5344CB8AC3E}">
        <p14:creationId xmlns:p14="http://schemas.microsoft.com/office/powerpoint/2010/main" val="1285583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5"/>
          <p:cNvSpPr txBox="1">
            <a:spLocks noChangeArrowheads="1"/>
          </p:cNvSpPr>
          <p:nvPr/>
        </p:nvSpPr>
        <p:spPr bwMode="auto">
          <a:xfrm>
            <a:off x="955478" y="838200"/>
            <a:ext cx="664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dirty="0"/>
              <a:t>PAJEK gives you the unconditional expected values:</a:t>
            </a:r>
          </a:p>
        </p:txBody>
      </p:sp>
      <p:sp>
        <p:nvSpPr>
          <p:cNvPr id="43012" name="Text Box 7"/>
          <p:cNvSpPr txBox="1">
            <a:spLocks noChangeArrowheads="1"/>
          </p:cNvSpPr>
          <p:nvPr/>
        </p:nvSpPr>
        <p:spPr bwMode="auto">
          <a:xfrm>
            <a:off x="762000" y="1295400"/>
            <a:ext cx="7642225"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a:latin typeface="Courier New" pitchFamily="49" charset="0"/>
              </a:rPr>
              <a:t>------------------------------------------------------------------------------</a:t>
            </a:r>
          </a:p>
          <a:p>
            <a:pPr eaLnBrk="1" hangingPunct="1"/>
            <a:r>
              <a:rPr lang="en-US" altLang="en-US" sz="1200">
                <a:latin typeface="Courier New" pitchFamily="49" charset="0"/>
              </a:rPr>
              <a:t>Triadic Census 2. i:\people\jwm\s884\homework\prison.net (67)</a:t>
            </a:r>
          </a:p>
          <a:p>
            <a:pPr eaLnBrk="1" hangingPunct="1"/>
            <a:r>
              <a:rPr lang="en-US" altLang="en-US" sz="1200">
                <a:latin typeface="Courier New" pitchFamily="49" charset="0"/>
              </a:rPr>
              <a:t>------------------------------------------------------------------------------</a:t>
            </a:r>
          </a:p>
          <a:p>
            <a:pPr eaLnBrk="1" hangingPunct="1"/>
            <a:r>
              <a:rPr lang="en-US" altLang="en-US" sz="1200">
                <a:latin typeface="Courier New" pitchFamily="49" charset="0"/>
              </a:rPr>
              <a:t> Working...</a:t>
            </a:r>
          </a:p>
          <a:p>
            <a:pPr eaLnBrk="1" hangingPunct="1"/>
            <a:r>
              <a:rPr lang="en-US" altLang="en-US" sz="1200">
                <a:latin typeface="Courier New" pitchFamily="49" charset="0"/>
              </a:rPr>
              <a:t>----------------------------------------------------------------------------</a:t>
            </a:r>
          </a:p>
          <a:p>
            <a:pPr eaLnBrk="1" hangingPunct="1"/>
            <a:r>
              <a:rPr lang="en-US" altLang="en-US" sz="1200">
                <a:latin typeface="Courier New" pitchFamily="49" charset="0"/>
              </a:rPr>
              <a:t>   Type    Number of triads (ni)        Expected (ei)             (ni-ei)/ei</a:t>
            </a:r>
          </a:p>
          <a:p>
            <a:pPr eaLnBrk="1" hangingPunct="1"/>
            <a:r>
              <a:rPr lang="en-US" altLang="en-US" sz="1200">
                <a:latin typeface="Courier New" pitchFamily="49" charset="0"/>
              </a:rPr>
              <a:t>----------------------------------------------------------------------------</a:t>
            </a:r>
          </a:p>
          <a:p>
            <a:pPr eaLnBrk="1" hangingPunct="1"/>
            <a:r>
              <a:rPr lang="en-US" altLang="en-US" sz="1200">
                <a:latin typeface="Courier New" pitchFamily="49" charset="0"/>
              </a:rPr>
              <a:t>   1 - 003                 39221             37227.47                   0.05     </a:t>
            </a:r>
          </a:p>
          <a:p>
            <a:pPr eaLnBrk="1" hangingPunct="1"/>
            <a:r>
              <a:rPr lang="en-US" altLang="en-US" sz="1200">
                <a:latin typeface="Courier New" pitchFamily="49" charset="0"/>
              </a:rPr>
              <a:t>   2 - 012                  5860              9587.83                  -0.39     </a:t>
            </a:r>
          </a:p>
          <a:p>
            <a:pPr eaLnBrk="1" hangingPunct="1"/>
            <a:r>
              <a:rPr lang="en-US" altLang="en-US" sz="1200">
                <a:latin typeface="Courier New" pitchFamily="49" charset="0"/>
              </a:rPr>
              <a:t>   3 - 102                  2336               205.78                  10.35     </a:t>
            </a:r>
          </a:p>
          <a:p>
            <a:pPr eaLnBrk="1" hangingPunct="1"/>
            <a:r>
              <a:rPr lang="en-US" altLang="en-US" sz="1200">
                <a:latin typeface="Courier New" pitchFamily="49" charset="0"/>
              </a:rPr>
              <a:t>   4 - 021D                   61               205.78                  -0.70     </a:t>
            </a:r>
          </a:p>
          <a:p>
            <a:pPr eaLnBrk="1" hangingPunct="1"/>
            <a:r>
              <a:rPr lang="en-US" altLang="en-US" sz="1200">
                <a:latin typeface="Courier New" pitchFamily="49" charset="0"/>
              </a:rPr>
              <a:t>   5 - 021U                   80               205.78                  -0.61     </a:t>
            </a:r>
          </a:p>
          <a:p>
            <a:pPr eaLnBrk="1" hangingPunct="1"/>
            <a:r>
              <a:rPr lang="en-US" altLang="en-US" sz="1200">
                <a:latin typeface="Courier New" pitchFamily="49" charset="0"/>
              </a:rPr>
              <a:t>   6 - 021C                  103               411.55                  -0.75     </a:t>
            </a:r>
          </a:p>
          <a:p>
            <a:pPr eaLnBrk="1" hangingPunct="1"/>
            <a:r>
              <a:rPr lang="en-US" altLang="en-US" sz="1200">
                <a:latin typeface="Courier New" pitchFamily="49" charset="0"/>
              </a:rPr>
              <a:t>   7 - 111D                  105                17.67                   4.94     </a:t>
            </a:r>
          </a:p>
          <a:p>
            <a:pPr eaLnBrk="1" hangingPunct="1"/>
            <a:r>
              <a:rPr lang="en-US" altLang="en-US" sz="1200">
                <a:latin typeface="Courier New" pitchFamily="49" charset="0"/>
              </a:rPr>
              <a:t>   8 - 111U                   69                17.67                   2.91     </a:t>
            </a:r>
          </a:p>
          <a:p>
            <a:pPr eaLnBrk="1" hangingPunct="1"/>
            <a:r>
              <a:rPr lang="en-US" altLang="en-US" sz="1200">
                <a:latin typeface="Courier New" pitchFamily="49" charset="0"/>
              </a:rPr>
              <a:t>   9 - 030T                   13                17.67                  -0.26     </a:t>
            </a:r>
          </a:p>
          <a:p>
            <a:pPr eaLnBrk="1" hangingPunct="1"/>
            <a:r>
              <a:rPr lang="en-US" altLang="en-US" sz="1200">
                <a:latin typeface="Courier New" pitchFamily="49" charset="0"/>
              </a:rPr>
              <a:t>  10 - 030C                    1                 5.89                  -0.83     </a:t>
            </a:r>
          </a:p>
          <a:p>
            <a:pPr eaLnBrk="1" hangingPunct="1"/>
            <a:r>
              <a:rPr lang="en-US" altLang="en-US" sz="1200">
                <a:latin typeface="Courier New" pitchFamily="49" charset="0"/>
              </a:rPr>
              <a:t>  11 - 201                    12                 0.38                  30.65     </a:t>
            </a:r>
          </a:p>
          <a:p>
            <a:pPr eaLnBrk="1" hangingPunct="1"/>
            <a:r>
              <a:rPr lang="en-US" altLang="en-US" sz="1200">
                <a:latin typeface="Courier New" pitchFamily="49" charset="0"/>
              </a:rPr>
              <a:t>  12 - 120D                   15                 0.38                  38.56     </a:t>
            </a:r>
          </a:p>
          <a:p>
            <a:pPr eaLnBrk="1" hangingPunct="1"/>
            <a:r>
              <a:rPr lang="en-US" altLang="en-US" sz="1200">
                <a:latin typeface="Courier New" pitchFamily="49" charset="0"/>
              </a:rPr>
              <a:t>  13 - 120U                    7                 0.38                  17.46     </a:t>
            </a:r>
          </a:p>
          <a:p>
            <a:pPr eaLnBrk="1" hangingPunct="1"/>
            <a:r>
              <a:rPr lang="en-US" altLang="en-US" sz="1200">
                <a:latin typeface="Courier New" pitchFamily="49" charset="0"/>
              </a:rPr>
              <a:t>  14 - 120C                    5                 0.76                   5.59     </a:t>
            </a:r>
          </a:p>
          <a:p>
            <a:pPr eaLnBrk="1" hangingPunct="1"/>
            <a:r>
              <a:rPr lang="en-US" altLang="en-US" sz="1200">
                <a:latin typeface="Courier New" pitchFamily="49" charset="0"/>
              </a:rPr>
              <a:t>  15 - 210                    12                 0.03                 367.67     </a:t>
            </a:r>
          </a:p>
          <a:p>
            <a:pPr eaLnBrk="1" hangingPunct="1"/>
            <a:r>
              <a:rPr lang="en-US" altLang="en-US" sz="1200">
                <a:latin typeface="Courier New" pitchFamily="49" charset="0"/>
              </a:rPr>
              <a:t>  16 - 300                     5                 0.00               21471.04     </a:t>
            </a:r>
          </a:p>
          <a:p>
            <a:pPr eaLnBrk="1" hangingPunct="1"/>
            <a:r>
              <a:rPr lang="en-US" altLang="en-US" sz="1200">
                <a:latin typeface="Courier New" pitchFamily="49" charset="0"/>
              </a:rPr>
              <a:t>----------------------------------------------------------------------------</a:t>
            </a:r>
          </a:p>
          <a:p>
            <a:pPr eaLnBrk="1" hangingPunct="1"/>
            <a:r>
              <a:rPr lang="en-US" altLang="en-US" sz="1200">
                <a:latin typeface="Courier New" pitchFamily="49" charset="0"/>
              </a:rPr>
              <a:t> Chi-Square: 137414.3919***</a:t>
            </a:r>
          </a:p>
          <a:p>
            <a:pPr eaLnBrk="1" hangingPunct="1"/>
            <a:r>
              <a:rPr lang="en-US" altLang="en-US" sz="1200">
                <a:latin typeface="Courier New" pitchFamily="49" charset="0"/>
              </a:rPr>
              <a:t> 6 cells (37.50%) have expected frequencies less than 5.</a:t>
            </a:r>
          </a:p>
          <a:p>
            <a:pPr eaLnBrk="1" hangingPunct="1"/>
            <a:r>
              <a:rPr lang="en-US" altLang="en-US" sz="1200">
                <a:latin typeface="Courier New" pitchFamily="49" charset="0"/>
              </a:rPr>
              <a:t> The minimum expected cell frequency is 0.00.</a:t>
            </a:r>
          </a:p>
          <a:p>
            <a:pPr eaLnBrk="1" hangingPunct="1"/>
            <a:endParaRPr lang="en-US" altLang="en-US" sz="1200"/>
          </a:p>
        </p:txBody>
      </p:sp>
      <p:sp>
        <p:nvSpPr>
          <p:cNvPr id="6"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Tree>
    <p:extLst>
      <p:ext uri="{BB962C8B-B14F-4D97-AF65-F5344CB8AC3E}">
        <p14:creationId xmlns:p14="http://schemas.microsoft.com/office/powerpoint/2010/main" val="1481032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3"/>
          <p:cNvSpPr txBox="1">
            <a:spLocks noChangeArrowheads="1"/>
          </p:cNvSpPr>
          <p:nvPr/>
        </p:nvSpPr>
        <p:spPr bwMode="auto">
          <a:xfrm>
            <a:off x="250825" y="936844"/>
            <a:ext cx="76488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dirty="0" smtClean="0"/>
              <a:t>But formulas are known to calculate expected triad counts under multiple Null distributions, such as the (U|MAN</a:t>
            </a:r>
            <a:r>
              <a:rPr lang="en-US" altLang="en-US" sz="1800" dirty="0"/>
              <a:t>) distributions:</a:t>
            </a:r>
          </a:p>
        </p:txBody>
      </p:sp>
      <p:sp>
        <p:nvSpPr>
          <p:cNvPr id="44036" name="Text Box 4"/>
          <p:cNvSpPr txBox="1">
            <a:spLocks noChangeArrowheads="1"/>
          </p:cNvSpPr>
          <p:nvPr/>
        </p:nvSpPr>
        <p:spPr bwMode="auto">
          <a:xfrm>
            <a:off x="1847850" y="2057400"/>
            <a:ext cx="5125121"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dirty="0">
                <a:latin typeface="SAS Monospace" pitchFamily="49" charset="0"/>
              </a:rPr>
              <a:t> Triad Census</a:t>
            </a:r>
          </a:p>
          <a:p>
            <a:pPr eaLnBrk="1" hangingPunct="1"/>
            <a:r>
              <a:rPr lang="en-US" altLang="en-US" sz="1400" dirty="0">
                <a:latin typeface="SAS Monospace" pitchFamily="49" charset="0"/>
              </a:rPr>
              <a:t>          T  TPCNT     PU    EVT  VARTU STDDIF</a:t>
            </a:r>
          </a:p>
          <a:p>
            <a:pPr eaLnBrk="1" hangingPunct="1"/>
            <a:endParaRPr lang="en-US" altLang="en-US" sz="1400" dirty="0">
              <a:latin typeface="SAS Monospace" pitchFamily="49" charset="0"/>
            </a:endParaRPr>
          </a:p>
          <a:p>
            <a:pPr eaLnBrk="1" hangingPunct="1"/>
            <a:r>
              <a:rPr lang="en-US" altLang="en-US" sz="1400" dirty="0">
                <a:latin typeface="SAS Monospace" pitchFamily="49" charset="0"/>
              </a:rPr>
              <a:t>003   39221 0.8187 0.8194  39251 427.69 -1.472</a:t>
            </a:r>
          </a:p>
          <a:p>
            <a:pPr eaLnBrk="1" hangingPunct="1"/>
            <a:r>
              <a:rPr lang="en-US" altLang="en-US" sz="1400" dirty="0">
                <a:latin typeface="SAS Monospace" pitchFamily="49" charset="0"/>
              </a:rPr>
              <a:t>012    5860 0.1223 0.1213 5810.8 1053.5 1.5156</a:t>
            </a:r>
          </a:p>
          <a:p>
            <a:pPr eaLnBrk="1" hangingPunct="1"/>
            <a:r>
              <a:rPr lang="en-US" altLang="en-US" sz="1400" dirty="0">
                <a:latin typeface="SAS Monospace" pitchFamily="49" charset="0"/>
              </a:rPr>
              <a:t>102    2336 0.0488 0.0476 2278.7 321.01 3.1954</a:t>
            </a:r>
          </a:p>
          <a:p>
            <a:pPr eaLnBrk="1" hangingPunct="1"/>
            <a:r>
              <a:rPr lang="en-US" altLang="en-US" sz="1400" dirty="0">
                <a:latin typeface="SAS Monospace" pitchFamily="49" charset="0"/>
              </a:rPr>
              <a:t>021D     61 0.0013 0.0015 70.949  67.37 -1.212</a:t>
            </a:r>
          </a:p>
          <a:p>
            <a:pPr eaLnBrk="1" hangingPunct="1"/>
            <a:r>
              <a:rPr lang="en-US" altLang="en-US" sz="1400" dirty="0">
                <a:latin typeface="SAS Monospace" pitchFamily="49" charset="0"/>
              </a:rPr>
              <a:t>021U     80 0.0017 0.0015 70.949  67.37 1.1027</a:t>
            </a:r>
          </a:p>
          <a:p>
            <a:pPr eaLnBrk="1" hangingPunct="1"/>
            <a:r>
              <a:rPr lang="en-US" altLang="en-US" sz="1400" dirty="0">
                <a:latin typeface="SAS Monospace" pitchFamily="49" charset="0"/>
              </a:rPr>
              <a:t>021C    103 0.0022  0.003  141.9 127.58 -3.444</a:t>
            </a:r>
          </a:p>
          <a:p>
            <a:pPr eaLnBrk="1" hangingPunct="1"/>
            <a:r>
              <a:rPr lang="en-US" altLang="en-US" sz="1400" dirty="0">
                <a:latin typeface="SAS Monospace" pitchFamily="49" charset="0"/>
              </a:rPr>
              <a:t>111D    105 0.0022 0.0023 112.39 103.57 -0.727</a:t>
            </a:r>
          </a:p>
          <a:p>
            <a:pPr eaLnBrk="1" hangingPunct="1"/>
            <a:r>
              <a:rPr lang="en-US" altLang="en-US" sz="1400" dirty="0">
                <a:latin typeface="SAS Monospace" pitchFamily="49" charset="0"/>
              </a:rPr>
              <a:t>111U     69 0.0014 0.0023 112.39 103.57 -4.264</a:t>
            </a:r>
          </a:p>
          <a:p>
            <a:pPr eaLnBrk="1" hangingPunct="1"/>
            <a:r>
              <a:rPr lang="en-US" altLang="en-US" sz="1400" dirty="0">
                <a:latin typeface="SAS Monospace" pitchFamily="49" charset="0"/>
              </a:rPr>
              <a:t>030T     13 0.0003 0.0001 3.4292 3.3956 5.1939</a:t>
            </a:r>
          </a:p>
          <a:p>
            <a:pPr eaLnBrk="1" hangingPunct="1"/>
            <a:r>
              <a:rPr lang="en-US" altLang="en-US" sz="1400" dirty="0">
                <a:latin typeface="SAS Monospace" pitchFamily="49" charset="0"/>
              </a:rPr>
              <a:t>030C      1 209E-7 239E-7 1.1431 1.1393 -0.134</a:t>
            </a:r>
          </a:p>
          <a:p>
            <a:pPr eaLnBrk="1" hangingPunct="1"/>
            <a:r>
              <a:rPr lang="en-US" altLang="en-US" sz="1400" dirty="0">
                <a:latin typeface="SAS Monospace" pitchFamily="49" charset="0"/>
              </a:rPr>
              <a:t>201      12 0.0003 0.0009 42.974 38.123 -5.017</a:t>
            </a:r>
          </a:p>
          <a:p>
            <a:pPr eaLnBrk="1" hangingPunct="1"/>
            <a:r>
              <a:rPr lang="en-US" altLang="en-US" sz="1400" dirty="0">
                <a:latin typeface="SAS Monospace" pitchFamily="49" charset="0"/>
              </a:rPr>
              <a:t>120D     15 0.0003 286E-7 1.3717  1.368 11.652</a:t>
            </a:r>
          </a:p>
          <a:p>
            <a:pPr eaLnBrk="1" hangingPunct="1"/>
            <a:r>
              <a:rPr lang="en-US" altLang="en-US" sz="1400" dirty="0">
                <a:latin typeface="SAS Monospace" pitchFamily="49" charset="0"/>
              </a:rPr>
              <a:t>120U      7 0.0001 286E-7 1.3717  1.368 4.8122</a:t>
            </a:r>
          </a:p>
          <a:p>
            <a:pPr eaLnBrk="1" hangingPunct="1"/>
            <a:r>
              <a:rPr lang="en-US" altLang="en-US" sz="1400" dirty="0">
                <a:latin typeface="SAS Monospace" pitchFamily="49" charset="0"/>
              </a:rPr>
              <a:t>120C      5 0.0001 573E-7 2.7433 2.7285 1.3662</a:t>
            </a:r>
          </a:p>
          <a:p>
            <a:pPr eaLnBrk="1" hangingPunct="1"/>
            <a:r>
              <a:rPr lang="en-US" altLang="en-US" sz="1400" dirty="0">
                <a:latin typeface="SAS Monospace" pitchFamily="49" charset="0"/>
              </a:rPr>
              <a:t>210      12 0.0003 442E-7 2.1186 2.1023 6.8151</a:t>
            </a:r>
          </a:p>
          <a:p>
            <a:pPr eaLnBrk="1" hangingPunct="1"/>
            <a:r>
              <a:rPr lang="en-US" altLang="en-US" sz="1400" dirty="0">
                <a:latin typeface="SAS Monospace" pitchFamily="49" charset="0"/>
              </a:rPr>
              <a:t>300       5 0.0001 549E-8 0.2631 0.2621 9.2522</a:t>
            </a:r>
          </a:p>
        </p:txBody>
      </p:sp>
      <p:sp>
        <p:nvSpPr>
          <p:cNvPr id="6"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Tree>
    <p:extLst>
      <p:ext uri="{BB962C8B-B14F-4D97-AF65-F5344CB8AC3E}">
        <p14:creationId xmlns:p14="http://schemas.microsoft.com/office/powerpoint/2010/main" val="41534372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13"/>
          <p:cNvSpPr txBox="1">
            <a:spLocks noChangeArrowheads="1"/>
          </p:cNvSpPr>
          <p:nvPr/>
        </p:nvSpPr>
        <p:spPr bwMode="auto">
          <a:xfrm>
            <a:off x="2270125" y="609600"/>
            <a:ext cx="460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400" b="1">
                <a:latin typeface="Arial" pitchFamily="34" charset="0"/>
              </a:rPr>
              <a:t>Network Sub-Structure: Triads</a:t>
            </a:r>
          </a:p>
        </p:txBody>
      </p:sp>
      <p:sp>
        <p:nvSpPr>
          <p:cNvPr id="124931" name="Rectangle 14"/>
          <p:cNvSpPr>
            <a:spLocks noChangeArrowheads="1"/>
          </p:cNvSpPr>
          <p:nvPr/>
        </p:nvSpPr>
        <p:spPr bwMode="auto">
          <a:xfrm>
            <a:off x="401638" y="2381250"/>
            <a:ext cx="412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003</a:t>
            </a:r>
          </a:p>
        </p:txBody>
      </p:sp>
      <p:sp>
        <p:nvSpPr>
          <p:cNvPr id="124932" name="Oval 15"/>
          <p:cNvSpPr>
            <a:spLocks noChangeArrowheads="1"/>
          </p:cNvSpPr>
          <p:nvPr/>
        </p:nvSpPr>
        <p:spPr bwMode="auto">
          <a:xfrm>
            <a:off x="582613" y="1878013"/>
            <a:ext cx="49212" cy="49212"/>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4933" name="Oval 16"/>
          <p:cNvSpPr>
            <a:spLocks noChangeArrowheads="1"/>
          </p:cNvSpPr>
          <p:nvPr/>
        </p:nvSpPr>
        <p:spPr bwMode="auto">
          <a:xfrm>
            <a:off x="801688" y="2274888"/>
            <a:ext cx="50800" cy="49212"/>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4934" name="Oval 17"/>
          <p:cNvSpPr>
            <a:spLocks noChangeArrowheads="1"/>
          </p:cNvSpPr>
          <p:nvPr/>
        </p:nvSpPr>
        <p:spPr bwMode="auto">
          <a:xfrm>
            <a:off x="361950" y="2274888"/>
            <a:ext cx="50800" cy="49212"/>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4935" name="Text Box 18"/>
          <p:cNvSpPr txBox="1">
            <a:spLocks noChangeArrowheads="1"/>
          </p:cNvSpPr>
          <p:nvPr/>
        </p:nvSpPr>
        <p:spPr bwMode="auto">
          <a:xfrm>
            <a:off x="376238"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400">
                <a:latin typeface="Arial" pitchFamily="34" charset="0"/>
              </a:rPr>
              <a:t>(0)</a:t>
            </a:r>
          </a:p>
        </p:txBody>
      </p:sp>
      <p:sp>
        <p:nvSpPr>
          <p:cNvPr id="124936" name="Rectangle 19"/>
          <p:cNvSpPr>
            <a:spLocks noChangeArrowheads="1"/>
          </p:cNvSpPr>
          <p:nvPr/>
        </p:nvSpPr>
        <p:spPr bwMode="auto">
          <a:xfrm>
            <a:off x="1625600" y="2381250"/>
            <a:ext cx="412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012</a:t>
            </a:r>
          </a:p>
        </p:txBody>
      </p:sp>
      <p:grpSp>
        <p:nvGrpSpPr>
          <p:cNvPr id="124937" name="Group 20"/>
          <p:cNvGrpSpPr>
            <a:grpSpLocks/>
          </p:cNvGrpSpPr>
          <p:nvPr/>
        </p:nvGrpSpPr>
        <p:grpSpPr bwMode="auto">
          <a:xfrm>
            <a:off x="1585913" y="1878013"/>
            <a:ext cx="490537" cy="446087"/>
            <a:chOff x="171" y="1111"/>
            <a:chExt cx="196" cy="180"/>
          </a:xfrm>
        </p:grpSpPr>
        <p:grpSp>
          <p:nvGrpSpPr>
            <p:cNvPr id="125089" name="Group 21"/>
            <p:cNvGrpSpPr>
              <a:grpSpLocks/>
            </p:cNvGrpSpPr>
            <p:nvPr/>
          </p:nvGrpSpPr>
          <p:grpSpPr bwMode="auto">
            <a:xfrm>
              <a:off x="171" y="1111"/>
              <a:ext cx="196" cy="180"/>
              <a:chOff x="171" y="1111"/>
              <a:chExt cx="196" cy="180"/>
            </a:xfrm>
          </p:grpSpPr>
          <p:sp>
            <p:nvSpPr>
              <p:cNvPr id="125091" name="Oval 22"/>
              <p:cNvSpPr>
                <a:spLocks noChangeArrowheads="1"/>
              </p:cNvSpPr>
              <p:nvPr/>
            </p:nvSpPr>
            <p:spPr bwMode="auto">
              <a:xfrm>
                <a:off x="259" y="111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92" name="Group 23"/>
              <p:cNvGrpSpPr>
                <a:grpSpLocks/>
              </p:cNvGrpSpPr>
              <p:nvPr/>
            </p:nvGrpSpPr>
            <p:grpSpPr bwMode="auto">
              <a:xfrm>
                <a:off x="171" y="1271"/>
                <a:ext cx="196" cy="20"/>
                <a:chOff x="171" y="1271"/>
                <a:chExt cx="196" cy="20"/>
              </a:xfrm>
            </p:grpSpPr>
            <p:sp>
              <p:nvSpPr>
                <p:cNvPr id="125093" name="Oval 24"/>
                <p:cNvSpPr>
                  <a:spLocks noChangeArrowheads="1"/>
                </p:cNvSpPr>
                <p:nvPr/>
              </p:nvSpPr>
              <p:spPr bwMode="auto">
                <a:xfrm>
                  <a:off x="347" y="127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94" name="Oval 25"/>
                <p:cNvSpPr>
                  <a:spLocks noChangeArrowheads="1"/>
                </p:cNvSpPr>
                <p:nvPr/>
              </p:nvSpPr>
              <p:spPr bwMode="auto">
                <a:xfrm>
                  <a:off x="171" y="127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5090" name="Line 26"/>
            <p:cNvSpPr>
              <a:spLocks noChangeShapeType="1"/>
            </p:cNvSpPr>
            <p:nvPr/>
          </p:nvSpPr>
          <p:spPr bwMode="auto">
            <a:xfrm flipV="1">
              <a:off x="191" y="1147"/>
              <a:ext cx="68" cy="11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4938" name="Text Box 27"/>
          <p:cNvSpPr txBox="1">
            <a:spLocks noChangeArrowheads="1"/>
          </p:cNvSpPr>
          <p:nvPr/>
        </p:nvSpPr>
        <p:spPr bwMode="auto">
          <a:xfrm>
            <a:off x="1600200"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400">
                <a:latin typeface="Arial" pitchFamily="34" charset="0"/>
              </a:rPr>
              <a:t>(1)</a:t>
            </a:r>
          </a:p>
        </p:txBody>
      </p:sp>
      <p:sp>
        <p:nvSpPr>
          <p:cNvPr id="124939" name="Rectangle 28"/>
          <p:cNvSpPr>
            <a:spLocks noChangeArrowheads="1"/>
          </p:cNvSpPr>
          <p:nvPr/>
        </p:nvSpPr>
        <p:spPr bwMode="auto">
          <a:xfrm>
            <a:off x="2955925" y="2382838"/>
            <a:ext cx="412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1200"/>
              <a:t>102</a:t>
            </a:r>
          </a:p>
        </p:txBody>
      </p:sp>
      <p:grpSp>
        <p:nvGrpSpPr>
          <p:cNvPr id="124940" name="Group 29"/>
          <p:cNvGrpSpPr>
            <a:grpSpLocks/>
          </p:cNvGrpSpPr>
          <p:nvPr/>
        </p:nvGrpSpPr>
        <p:grpSpPr bwMode="auto">
          <a:xfrm>
            <a:off x="2916238" y="1878013"/>
            <a:ext cx="490537" cy="446087"/>
            <a:chOff x="171" y="1391"/>
            <a:chExt cx="196" cy="180"/>
          </a:xfrm>
        </p:grpSpPr>
        <p:grpSp>
          <p:nvGrpSpPr>
            <p:cNvPr id="125083" name="Group 30"/>
            <p:cNvGrpSpPr>
              <a:grpSpLocks/>
            </p:cNvGrpSpPr>
            <p:nvPr/>
          </p:nvGrpSpPr>
          <p:grpSpPr bwMode="auto">
            <a:xfrm>
              <a:off x="171" y="1391"/>
              <a:ext cx="196" cy="180"/>
              <a:chOff x="171" y="1391"/>
              <a:chExt cx="196" cy="180"/>
            </a:xfrm>
          </p:grpSpPr>
          <p:sp>
            <p:nvSpPr>
              <p:cNvPr id="125085" name="Oval 31"/>
              <p:cNvSpPr>
                <a:spLocks noChangeArrowheads="1"/>
              </p:cNvSpPr>
              <p:nvPr/>
            </p:nvSpPr>
            <p:spPr bwMode="auto">
              <a:xfrm>
                <a:off x="259" y="139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86" name="Group 32"/>
              <p:cNvGrpSpPr>
                <a:grpSpLocks/>
              </p:cNvGrpSpPr>
              <p:nvPr/>
            </p:nvGrpSpPr>
            <p:grpSpPr bwMode="auto">
              <a:xfrm>
                <a:off x="171" y="1551"/>
                <a:ext cx="196" cy="20"/>
                <a:chOff x="171" y="1551"/>
                <a:chExt cx="196" cy="20"/>
              </a:xfrm>
            </p:grpSpPr>
            <p:sp>
              <p:nvSpPr>
                <p:cNvPr id="125087" name="Oval 33"/>
                <p:cNvSpPr>
                  <a:spLocks noChangeArrowheads="1"/>
                </p:cNvSpPr>
                <p:nvPr/>
              </p:nvSpPr>
              <p:spPr bwMode="auto">
                <a:xfrm>
                  <a:off x="347" y="155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88" name="Oval 34"/>
                <p:cNvSpPr>
                  <a:spLocks noChangeArrowheads="1"/>
                </p:cNvSpPr>
                <p:nvPr/>
              </p:nvSpPr>
              <p:spPr bwMode="auto">
                <a:xfrm>
                  <a:off x="171" y="155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5084" name="Line 35"/>
            <p:cNvSpPr>
              <a:spLocks noChangeShapeType="1"/>
            </p:cNvSpPr>
            <p:nvPr/>
          </p:nvSpPr>
          <p:spPr bwMode="auto">
            <a:xfrm flipV="1">
              <a:off x="191" y="1427"/>
              <a:ext cx="68" cy="112"/>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4941" name="Rectangle 36"/>
          <p:cNvSpPr>
            <a:spLocks noChangeArrowheads="1"/>
          </p:cNvSpPr>
          <p:nvPr/>
        </p:nvSpPr>
        <p:spPr bwMode="auto">
          <a:xfrm>
            <a:off x="2898775" y="3476625"/>
            <a:ext cx="522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021D</a:t>
            </a:r>
          </a:p>
        </p:txBody>
      </p:sp>
      <p:grpSp>
        <p:nvGrpSpPr>
          <p:cNvPr id="124942" name="Group 37"/>
          <p:cNvGrpSpPr>
            <a:grpSpLocks/>
          </p:cNvGrpSpPr>
          <p:nvPr/>
        </p:nvGrpSpPr>
        <p:grpSpPr bwMode="auto">
          <a:xfrm>
            <a:off x="2914650" y="2979738"/>
            <a:ext cx="490538" cy="444500"/>
            <a:chOff x="171" y="1641"/>
            <a:chExt cx="196" cy="180"/>
          </a:xfrm>
        </p:grpSpPr>
        <p:grpSp>
          <p:nvGrpSpPr>
            <p:cNvPr id="125076" name="Group 38"/>
            <p:cNvGrpSpPr>
              <a:grpSpLocks/>
            </p:cNvGrpSpPr>
            <p:nvPr/>
          </p:nvGrpSpPr>
          <p:grpSpPr bwMode="auto">
            <a:xfrm>
              <a:off x="171" y="1641"/>
              <a:ext cx="196" cy="180"/>
              <a:chOff x="171" y="1641"/>
              <a:chExt cx="196" cy="180"/>
            </a:xfrm>
          </p:grpSpPr>
          <p:sp>
            <p:nvSpPr>
              <p:cNvPr id="125079" name="Oval 39"/>
              <p:cNvSpPr>
                <a:spLocks noChangeArrowheads="1"/>
              </p:cNvSpPr>
              <p:nvPr/>
            </p:nvSpPr>
            <p:spPr bwMode="auto">
              <a:xfrm>
                <a:off x="259" y="164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80" name="Group 40"/>
              <p:cNvGrpSpPr>
                <a:grpSpLocks/>
              </p:cNvGrpSpPr>
              <p:nvPr/>
            </p:nvGrpSpPr>
            <p:grpSpPr bwMode="auto">
              <a:xfrm>
                <a:off x="171" y="1801"/>
                <a:ext cx="196" cy="20"/>
                <a:chOff x="171" y="1801"/>
                <a:chExt cx="196" cy="20"/>
              </a:xfrm>
            </p:grpSpPr>
            <p:sp>
              <p:nvSpPr>
                <p:cNvPr id="125081" name="Oval 41"/>
                <p:cNvSpPr>
                  <a:spLocks noChangeArrowheads="1"/>
                </p:cNvSpPr>
                <p:nvPr/>
              </p:nvSpPr>
              <p:spPr bwMode="auto">
                <a:xfrm>
                  <a:off x="347" y="180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82" name="Oval 42"/>
                <p:cNvSpPr>
                  <a:spLocks noChangeArrowheads="1"/>
                </p:cNvSpPr>
                <p:nvPr/>
              </p:nvSpPr>
              <p:spPr bwMode="auto">
                <a:xfrm>
                  <a:off x="171" y="180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5077" name="Line 43"/>
            <p:cNvSpPr>
              <a:spLocks noChangeShapeType="1"/>
            </p:cNvSpPr>
            <p:nvPr/>
          </p:nvSpPr>
          <p:spPr bwMode="auto">
            <a:xfrm flipH="1">
              <a:off x="195" y="1671"/>
              <a:ext cx="60" cy="111"/>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78" name="Line 44"/>
            <p:cNvSpPr>
              <a:spLocks noChangeShapeType="1"/>
            </p:cNvSpPr>
            <p:nvPr/>
          </p:nvSpPr>
          <p:spPr bwMode="auto">
            <a:xfrm>
              <a:off x="282" y="1677"/>
              <a:ext cx="57" cy="99"/>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4943" name="Rectangle 45"/>
          <p:cNvSpPr>
            <a:spLocks noChangeArrowheads="1"/>
          </p:cNvSpPr>
          <p:nvPr/>
        </p:nvSpPr>
        <p:spPr bwMode="auto">
          <a:xfrm>
            <a:off x="2898775" y="4645025"/>
            <a:ext cx="522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021U</a:t>
            </a:r>
          </a:p>
        </p:txBody>
      </p:sp>
      <p:grpSp>
        <p:nvGrpSpPr>
          <p:cNvPr id="124944" name="Group 46"/>
          <p:cNvGrpSpPr>
            <a:grpSpLocks/>
          </p:cNvGrpSpPr>
          <p:nvPr/>
        </p:nvGrpSpPr>
        <p:grpSpPr bwMode="auto">
          <a:xfrm>
            <a:off x="2852738" y="4148138"/>
            <a:ext cx="615950" cy="444500"/>
            <a:chOff x="146" y="1927"/>
            <a:chExt cx="246" cy="180"/>
          </a:xfrm>
        </p:grpSpPr>
        <p:grpSp>
          <p:nvGrpSpPr>
            <p:cNvPr id="125069" name="Group 47"/>
            <p:cNvGrpSpPr>
              <a:grpSpLocks/>
            </p:cNvGrpSpPr>
            <p:nvPr/>
          </p:nvGrpSpPr>
          <p:grpSpPr bwMode="auto">
            <a:xfrm>
              <a:off x="146" y="1927"/>
              <a:ext cx="246" cy="180"/>
              <a:chOff x="146" y="1927"/>
              <a:chExt cx="246" cy="180"/>
            </a:xfrm>
          </p:grpSpPr>
          <p:sp>
            <p:nvSpPr>
              <p:cNvPr id="125072" name="Oval 48"/>
              <p:cNvSpPr>
                <a:spLocks noChangeArrowheads="1"/>
              </p:cNvSpPr>
              <p:nvPr/>
            </p:nvSpPr>
            <p:spPr bwMode="auto">
              <a:xfrm>
                <a:off x="256" y="1927"/>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73" name="Group 49"/>
              <p:cNvGrpSpPr>
                <a:grpSpLocks/>
              </p:cNvGrpSpPr>
              <p:nvPr/>
            </p:nvGrpSpPr>
            <p:grpSpPr bwMode="auto">
              <a:xfrm>
                <a:off x="146" y="2087"/>
                <a:ext cx="246" cy="20"/>
                <a:chOff x="146" y="2087"/>
                <a:chExt cx="246" cy="20"/>
              </a:xfrm>
            </p:grpSpPr>
            <p:sp>
              <p:nvSpPr>
                <p:cNvPr id="125074" name="Oval 50"/>
                <p:cNvSpPr>
                  <a:spLocks noChangeArrowheads="1"/>
                </p:cNvSpPr>
                <p:nvPr/>
              </p:nvSpPr>
              <p:spPr bwMode="auto">
                <a:xfrm>
                  <a:off x="365" y="2087"/>
                  <a:ext cx="27"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75" name="Oval 51"/>
                <p:cNvSpPr>
                  <a:spLocks noChangeArrowheads="1"/>
                </p:cNvSpPr>
                <p:nvPr/>
              </p:nvSpPr>
              <p:spPr bwMode="auto">
                <a:xfrm>
                  <a:off x="146" y="2087"/>
                  <a:ext cx="27"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5070" name="Line 52"/>
            <p:cNvSpPr>
              <a:spLocks noChangeShapeType="1"/>
            </p:cNvSpPr>
            <p:nvPr/>
          </p:nvSpPr>
          <p:spPr bwMode="auto">
            <a:xfrm flipV="1">
              <a:off x="177" y="1970"/>
              <a:ext cx="78"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71" name="Line 53"/>
            <p:cNvSpPr>
              <a:spLocks noChangeShapeType="1"/>
            </p:cNvSpPr>
            <p:nvPr/>
          </p:nvSpPr>
          <p:spPr bwMode="auto">
            <a:xfrm flipH="1" flipV="1">
              <a:off x="289" y="1970"/>
              <a:ext cx="71"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4945" name="Rectangle 54"/>
          <p:cNvSpPr>
            <a:spLocks noChangeArrowheads="1"/>
          </p:cNvSpPr>
          <p:nvPr/>
        </p:nvSpPr>
        <p:spPr bwMode="auto">
          <a:xfrm>
            <a:off x="2903538" y="5826125"/>
            <a:ext cx="514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021C</a:t>
            </a:r>
          </a:p>
        </p:txBody>
      </p:sp>
      <p:grpSp>
        <p:nvGrpSpPr>
          <p:cNvPr id="124946" name="Group 55"/>
          <p:cNvGrpSpPr>
            <a:grpSpLocks/>
          </p:cNvGrpSpPr>
          <p:nvPr/>
        </p:nvGrpSpPr>
        <p:grpSpPr bwMode="auto">
          <a:xfrm>
            <a:off x="2868613" y="5318125"/>
            <a:ext cx="585787" cy="444500"/>
            <a:chOff x="152" y="2200"/>
            <a:chExt cx="234" cy="180"/>
          </a:xfrm>
        </p:grpSpPr>
        <p:grpSp>
          <p:nvGrpSpPr>
            <p:cNvPr id="125062" name="Group 56"/>
            <p:cNvGrpSpPr>
              <a:grpSpLocks/>
            </p:cNvGrpSpPr>
            <p:nvPr/>
          </p:nvGrpSpPr>
          <p:grpSpPr bwMode="auto">
            <a:xfrm>
              <a:off x="152" y="2200"/>
              <a:ext cx="234" cy="180"/>
              <a:chOff x="152" y="2200"/>
              <a:chExt cx="234" cy="180"/>
            </a:xfrm>
          </p:grpSpPr>
          <p:sp>
            <p:nvSpPr>
              <p:cNvPr id="125065" name="Oval 57"/>
              <p:cNvSpPr>
                <a:spLocks noChangeArrowheads="1"/>
              </p:cNvSpPr>
              <p:nvPr/>
            </p:nvSpPr>
            <p:spPr bwMode="auto">
              <a:xfrm>
                <a:off x="256" y="2200"/>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66" name="Group 58"/>
              <p:cNvGrpSpPr>
                <a:grpSpLocks/>
              </p:cNvGrpSpPr>
              <p:nvPr/>
            </p:nvGrpSpPr>
            <p:grpSpPr bwMode="auto">
              <a:xfrm>
                <a:off x="152" y="2360"/>
                <a:ext cx="234" cy="20"/>
                <a:chOff x="152" y="2360"/>
                <a:chExt cx="234" cy="20"/>
              </a:xfrm>
            </p:grpSpPr>
            <p:sp>
              <p:nvSpPr>
                <p:cNvPr id="125067" name="Oval 59"/>
                <p:cNvSpPr>
                  <a:spLocks noChangeArrowheads="1"/>
                </p:cNvSpPr>
                <p:nvPr/>
              </p:nvSpPr>
              <p:spPr bwMode="auto">
                <a:xfrm>
                  <a:off x="361" y="2360"/>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68" name="Oval 60"/>
                <p:cNvSpPr>
                  <a:spLocks noChangeArrowheads="1"/>
                </p:cNvSpPr>
                <p:nvPr/>
              </p:nvSpPr>
              <p:spPr bwMode="auto">
                <a:xfrm>
                  <a:off x="152" y="2360"/>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5063" name="Line 61"/>
            <p:cNvSpPr>
              <a:spLocks noChangeShapeType="1"/>
            </p:cNvSpPr>
            <p:nvPr/>
          </p:nvSpPr>
          <p:spPr bwMode="auto">
            <a:xfrm flipV="1">
              <a:off x="181" y="2239"/>
              <a:ext cx="75"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64" name="Line 62"/>
            <p:cNvSpPr>
              <a:spLocks noChangeShapeType="1"/>
            </p:cNvSpPr>
            <p:nvPr/>
          </p:nvSpPr>
          <p:spPr bwMode="auto">
            <a:xfrm>
              <a:off x="277" y="2242"/>
              <a:ext cx="89" cy="11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4947" name="Text Box 63"/>
          <p:cNvSpPr txBox="1">
            <a:spLocks noChangeArrowheads="1"/>
          </p:cNvSpPr>
          <p:nvPr/>
        </p:nvSpPr>
        <p:spPr bwMode="auto">
          <a:xfrm>
            <a:off x="2928938"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400">
                <a:latin typeface="Arial" pitchFamily="34" charset="0"/>
              </a:rPr>
              <a:t>(2)</a:t>
            </a:r>
          </a:p>
        </p:txBody>
      </p:sp>
      <p:sp>
        <p:nvSpPr>
          <p:cNvPr id="124948" name="Rectangle 64"/>
          <p:cNvSpPr>
            <a:spLocks noChangeArrowheads="1"/>
          </p:cNvSpPr>
          <p:nvPr/>
        </p:nvSpPr>
        <p:spPr bwMode="auto">
          <a:xfrm>
            <a:off x="4227513" y="2382838"/>
            <a:ext cx="522287" cy="2746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111D</a:t>
            </a:r>
          </a:p>
        </p:txBody>
      </p:sp>
      <p:grpSp>
        <p:nvGrpSpPr>
          <p:cNvPr id="124949" name="Group 65"/>
          <p:cNvGrpSpPr>
            <a:grpSpLocks/>
          </p:cNvGrpSpPr>
          <p:nvPr/>
        </p:nvGrpSpPr>
        <p:grpSpPr bwMode="auto">
          <a:xfrm>
            <a:off x="4195763" y="1878013"/>
            <a:ext cx="587375" cy="446087"/>
            <a:chOff x="152" y="2481"/>
            <a:chExt cx="234" cy="180"/>
          </a:xfrm>
        </p:grpSpPr>
        <p:sp>
          <p:nvSpPr>
            <p:cNvPr id="125058" name="Oval 66"/>
            <p:cNvSpPr>
              <a:spLocks noChangeArrowheads="1"/>
            </p:cNvSpPr>
            <p:nvPr/>
          </p:nvSpPr>
          <p:spPr bwMode="auto">
            <a:xfrm>
              <a:off x="256" y="2481"/>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59" name="Group 67"/>
            <p:cNvGrpSpPr>
              <a:grpSpLocks/>
            </p:cNvGrpSpPr>
            <p:nvPr/>
          </p:nvGrpSpPr>
          <p:grpSpPr bwMode="auto">
            <a:xfrm>
              <a:off x="152" y="2641"/>
              <a:ext cx="234" cy="20"/>
              <a:chOff x="152" y="2641"/>
              <a:chExt cx="234" cy="20"/>
            </a:xfrm>
          </p:grpSpPr>
          <p:sp>
            <p:nvSpPr>
              <p:cNvPr id="125060" name="Oval 68"/>
              <p:cNvSpPr>
                <a:spLocks noChangeArrowheads="1"/>
              </p:cNvSpPr>
              <p:nvPr/>
            </p:nvSpPr>
            <p:spPr bwMode="auto">
              <a:xfrm>
                <a:off x="361" y="2641"/>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61" name="Oval 69"/>
              <p:cNvSpPr>
                <a:spLocks noChangeArrowheads="1"/>
              </p:cNvSpPr>
              <p:nvPr/>
            </p:nvSpPr>
            <p:spPr bwMode="auto">
              <a:xfrm>
                <a:off x="152" y="2641"/>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4950" name="Line 70"/>
          <p:cNvSpPr>
            <a:spLocks noChangeShapeType="1"/>
          </p:cNvSpPr>
          <p:nvPr/>
        </p:nvSpPr>
        <p:spPr bwMode="auto">
          <a:xfrm>
            <a:off x="4510088" y="1982788"/>
            <a:ext cx="222250" cy="28257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51" name="Line 71"/>
          <p:cNvSpPr>
            <a:spLocks noChangeShapeType="1"/>
          </p:cNvSpPr>
          <p:nvPr/>
        </p:nvSpPr>
        <p:spPr bwMode="auto">
          <a:xfrm>
            <a:off x="4281488" y="2301875"/>
            <a:ext cx="398462"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52" name="Rectangle 72"/>
          <p:cNvSpPr>
            <a:spLocks noChangeArrowheads="1"/>
          </p:cNvSpPr>
          <p:nvPr/>
        </p:nvSpPr>
        <p:spPr bwMode="auto">
          <a:xfrm>
            <a:off x="4229100" y="3476625"/>
            <a:ext cx="522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111U</a:t>
            </a:r>
          </a:p>
        </p:txBody>
      </p:sp>
      <p:grpSp>
        <p:nvGrpSpPr>
          <p:cNvPr id="124953" name="Group 73"/>
          <p:cNvGrpSpPr>
            <a:grpSpLocks/>
          </p:cNvGrpSpPr>
          <p:nvPr/>
        </p:nvGrpSpPr>
        <p:grpSpPr bwMode="auto">
          <a:xfrm>
            <a:off x="4197350" y="2979738"/>
            <a:ext cx="585788" cy="444500"/>
            <a:chOff x="152" y="2768"/>
            <a:chExt cx="234" cy="180"/>
          </a:xfrm>
        </p:grpSpPr>
        <p:sp>
          <p:nvSpPr>
            <p:cNvPr id="125054" name="Oval 74"/>
            <p:cNvSpPr>
              <a:spLocks noChangeArrowheads="1"/>
            </p:cNvSpPr>
            <p:nvPr/>
          </p:nvSpPr>
          <p:spPr bwMode="auto">
            <a:xfrm>
              <a:off x="256" y="2768"/>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55" name="Group 75"/>
            <p:cNvGrpSpPr>
              <a:grpSpLocks/>
            </p:cNvGrpSpPr>
            <p:nvPr/>
          </p:nvGrpSpPr>
          <p:grpSpPr bwMode="auto">
            <a:xfrm>
              <a:off x="152" y="2928"/>
              <a:ext cx="234" cy="20"/>
              <a:chOff x="152" y="2928"/>
              <a:chExt cx="234" cy="20"/>
            </a:xfrm>
          </p:grpSpPr>
          <p:sp>
            <p:nvSpPr>
              <p:cNvPr id="125056" name="Oval 76"/>
              <p:cNvSpPr>
                <a:spLocks noChangeArrowheads="1"/>
              </p:cNvSpPr>
              <p:nvPr/>
            </p:nvSpPr>
            <p:spPr bwMode="auto">
              <a:xfrm>
                <a:off x="361" y="2928"/>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57" name="Oval 77"/>
              <p:cNvSpPr>
                <a:spLocks noChangeArrowheads="1"/>
              </p:cNvSpPr>
              <p:nvPr/>
            </p:nvSpPr>
            <p:spPr bwMode="auto">
              <a:xfrm>
                <a:off x="152" y="2928"/>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4954" name="Line 78"/>
          <p:cNvSpPr>
            <a:spLocks noChangeShapeType="1"/>
          </p:cNvSpPr>
          <p:nvPr/>
        </p:nvSpPr>
        <p:spPr bwMode="auto">
          <a:xfrm>
            <a:off x="4522788" y="3068638"/>
            <a:ext cx="173037" cy="25241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55" name="Line 79"/>
          <p:cNvSpPr>
            <a:spLocks noChangeShapeType="1"/>
          </p:cNvSpPr>
          <p:nvPr/>
        </p:nvSpPr>
        <p:spPr bwMode="auto">
          <a:xfrm>
            <a:off x="4283075" y="3402013"/>
            <a:ext cx="396875"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56" name="Rectangle 80"/>
          <p:cNvSpPr>
            <a:spLocks noChangeArrowheads="1"/>
          </p:cNvSpPr>
          <p:nvPr/>
        </p:nvSpPr>
        <p:spPr bwMode="auto">
          <a:xfrm>
            <a:off x="4237038" y="4645025"/>
            <a:ext cx="5064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030T</a:t>
            </a:r>
          </a:p>
        </p:txBody>
      </p:sp>
      <p:grpSp>
        <p:nvGrpSpPr>
          <p:cNvPr id="124957" name="Group 81"/>
          <p:cNvGrpSpPr>
            <a:grpSpLocks/>
          </p:cNvGrpSpPr>
          <p:nvPr/>
        </p:nvGrpSpPr>
        <p:grpSpPr bwMode="auto">
          <a:xfrm>
            <a:off x="4197350" y="4148138"/>
            <a:ext cx="585788" cy="444500"/>
            <a:chOff x="152" y="3065"/>
            <a:chExt cx="234" cy="180"/>
          </a:xfrm>
        </p:grpSpPr>
        <p:grpSp>
          <p:nvGrpSpPr>
            <p:cNvPr id="125046" name="Group 82"/>
            <p:cNvGrpSpPr>
              <a:grpSpLocks/>
            </p:cNvGrpSpPr>
            <p:nvPr/>
          </p:nvGrpSpPr>
          <p:grpSpPr bwMode="auto">
            <a:xfrm>
              <a:off x="152" y="3065"/>
              <a:ext cx="234" cy="180"/>
              <a:chOff x="152" y="3065"/>
              <a:chExt cx="234" cy="180"/>
            </a:xfrm>
          </p:grpSpPr>
          <p:sp>
            <p:nvSpPr>
              <p:cNvPr id="125050" name="Oval 83"/>
              <p:cNvSpPr>
                <a:spLocks noChangeArrowheads="1"/>
              </p:cNvSpPr>
              <p:nvPr/>
            </p:nvSpPr>
            <p:spPr bwMode="auto">
              <a:xfrm>
                <a:off x="256" y="3065"/>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51" name="Group 84"/>
              <p:cNvGrpSpPr>
                <a:grpSpLocks/>
              </p:cNvGrpSpPr>
              <p:nvPr/>
            </p:nvGrpSpPr>
            <p:grpSpPr bwMode="auto">
              <a:xfrm>
                <a:off x="152" y="3225"/>
                <a:ext cx="234" cy="20"/>
                <a:chOff x="152" y="3225"/>
                <a:chExt cx="234" cy="20"/>
              </a:xfrm>
            </p:grpSpPr>
            <p:sp>
              <p:nvSpPr>
                <p:cNvPr id="125052" name="Oval 85"/>
                <p:cNvSpPr>
                  <a:spLocks noChangeArrowheads="1"/>
                </p:cNvSpPr>
                <p:nvPr/>
              </p:nvSpPr>
              <p:spPr bwMode="auto">
                <a:xfrm>
                  <a:off x="361"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53" name="Oval 86"/>
                <p:cNvSpPr>
                  <a:spLocks noChangeArrowheads="1"/>
                </p:cNvSpPr>
                <p:nvPr/>
              </p:nvSpPr>
              <p:spPr bwMode="auto">
                <a:xfrm>
                  <a:off x="152"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5047" name="Line 87"/>
            <p:cNvSpPr>
              <a:spLocks noChangeShapeType="1"/>
            </p:cNvSpPr>
            <p:nvPr/>
          </p:nvSpPr>
          <p:spPr bwMode="auto">
            <a:xfrm>
              <a:off x="282" y="3101"/>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48" name="Line 88"/>
            <p:cNvSpPr>
              <a:spLocks noChangeShapeType="1"/>
            </p:cNvSpPr>
            <p:nvPr/>
          </p:nvSpPr>
          <p:spPr bwMode="auto">
            <a:xfrm>
              <a:off x="186" y="3236"/>
              <a:ext cx="159"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49" name="Line 89"/>
            <p:cNvSpPr>
              <a:spLocks noChangeShapeType="1"/>
            </p:cNvSpPr>
            <p:nvPr/>
          </p:nvSpPr>
          <p:spPr bwMode="auto">
            <a:xfrm flipH="1">
              <a:off x="180" y="3104"/>
              <a:ext cx="72" cy="105"/>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4958" name="Rectangle 90"/>
          <p:cNvSpPr>
            <a:spLocks noChangeArrowheads="1"/>
          </p:cNvSpPr>
          <p:nvPr/>
        </p:nvSpPr>
        <p:spPr bwMode="auto">
          <a:xfrm>
            <a:off x="4232275" y="5827713"/>
            <a:ext cx="514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030C</a:t>
            </a:r>
          </a:p>
        </p:txBody>
      </p:sp>
      <p:grpSp>
        <p:nvGrpSpPr>
          <p:cNvPr id="124959" name="Group 91"/>
          <p:cNvGrpSpPr>
            <a:grpSpLocks/>
          </p:cNvGrpSpPr>
          <p:nvPr/>
        </p:nvGrpSpPr>
        <p:grpSpPr bwMode="auto">
          <a:xfrm>
            <a:off x="4197350" y="5316538"/>
            <a:ext cx="585788" cy="444500"/>
            <a:chOff x="152" y="3333"/>
            <a:chExt cx="234" cy="180"/>
          </a:xfrm>
        </p:grpSpPr>
        <p:grpSp>
          <p:nvGrpSpPr>
            <p:cNvPr id="125038" name="Group 92"/>
            <p:cNvGrpSpPr>
              <a:grpSpLocks/>
            </p:cNvGrpSpPr>
            <p:nvPr/>
          </p:nvGrpSpPr>
          <p:grpSpPr bwMode="auto">
            <a:xfrm>
              <a:off x="152" y="3333"/>
              <a:ext cx="234" cy="180"/>
              <a:chOff x="152" y="3333"/>
              <a:chExt cx="234" cy="180"/>
            </a:xfrm>
          </p:grpSpPr>
          <p:sp>
            <p:nvSpPr>
              <p:cNvPr id="125042" name="Oval 93"/>
              <p:cNvSpPr>
                <a:spLocks noChangeArrowheads="1"/>
              </p:cNvSpPr>
              <p:nvPr/>
            </p:nvSpPr>
            <p:spPr bwMode="auto">
              <a:xfrm>
                <a:off x="256" y="3333"/>
                <a:ext cx="26" cy="20"/>
              </a:xfrm>
              <a:prstGeom prst="ellipse">
                <a:avLst/>
              </a:prstGeom>
              <a:solidFill>
                <a:srgbClr val="0000FF"/>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43" name="Group 94"/>
              <p:cNvGrpSpPr>
                <a:grpSpLocks/>
              </p:cNvGrpSpPr>
              <p:nvPr/>
            </p:nvGrpSpPr>
            <p:grpSpPr bwMode="auto">
              <a:xfrm>
                <a:off x="152" y="3493"/>
                <a:ext cx="234" cy="20"/>
                <a:chOff x="152" y="3493"/>
                <a:chExt cx="234" cy="20"/>
              </a:xfrm>
            </p:grpSpPr>
            <p:sp>
              <p:nvSpPr>
                <p:cNvPr id="125044" name="Oval 95"/>
                <p:cNvSpPr>
                  <a:spLocks noChangeArrowheads="1"/>
                </p:cNvSpPr>
                <p:nvPr/>
              </p:nvSpPr>
              <p:spPr bwMode="auto">
                <a:xfrm>
                  <a:off x="361" y="3493"/>
                  <a:ext cx="25" cy="20"/>
                </a:xfrm>
                <a:prstGeom prst="ellipse">
                  <a:avLst/>
                </a:prstGeom>
                <a:solidFill>
                  <a:srgbClr val="0000FF"/>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45" name="Oval 96"/>
                <p:cNvSpPr>
                  <a:spLocks noChangeArrowheads="1"/>
                </p:cNvSpPr>
                <p:nvPr/>
              </p:nvSpPr>
              <p:spPr bwMode="auto">
                <a:xfrm>
                  <a:off x="152" y="3493"/>
                  <a:ext cx="25" cy="20"/>
                </a:xfrm>
                <a:prstGeom prst="ellipse">
                  <a:avLst/>
                </a:prstGeom>
                <a:solidFill>
                  <a:srgbClr val="0000FF"/>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5039" name="Line 97"/>
            <p:cNvSpPr>
              <a:spLocks noChangeShapeType="1"/>
            </p:cNvSpPr>
            <p:nvPr/>
          </p:nvSpPr>
          <p:spPr bwMode="auto">
            <a:xfrm>
              <a:off x="282" y="3369"/>
              <a:ext cx="69" cy="102"/>
            </a:xfrm>
            <a:prstGeom prst="line">
              <a:avLst/>
            </a:prstGeom>
            <a:noFill/>
            <a:ln w="12700">
              <a:solidFill>
                <a:srgbClr val="FF00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40" name="Line 98"/>
            <p:cNvSpPr>
              <a:spLocks noChangeShapeType="1"/>
            </p:cNvSpPr>
            <p:nvPr/>
          </p:nvSpPr>
          <p:spPr bwMode="auto">
            <a:xfrm>
              <a:off x="186" y="3504"/>
              <a:ext cx="159" cy="0"/>
            </a:xfrm>
            <a:prstGeom prst="line">
              <a:avLst/>
            </a:prstGeom>
            <a:noFill/>
            <a:ln w="12700">
              <a:solidFill>
                <a:srgbClr val="FF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41" name="Line 99"/>
            <p:cNvSpPr>
              <a:spLocks noChangeShapeType="1"/>
            </p:cNvSpPr>
            <p:nvPr/>
          </p:nvSpPr>
          <p:spPr bwMode="auto">
            <a:xfrm flipH="1">
              <a:off x="180" y="3372"/>
              <a:ext cx="72" cy="105"/>
            </a:xfrm>
            <a:prstGeom prst="line">
              <a:avLst/>
            </a:prstGeom>
            <a:noFill/>
            <a:ln w="12700">
              <a:solidFill>
                <a:srgbClr val="FF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4960" name="Text Box 100"/>
          <p:cNvSpPr txBox="1">
            <a:spLocks noChangeArrowheads="1"/>
          </p:cNvSpPr>
          <p:nvPr/>
        </p:nvSpPr>
        <p:spPr bwMode="auto">
          <a:xfrm>
            <a:off x="4257675"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400">
                <a:latin typeface="Arial" pitchFamily="34" charset="0"/>
              </a:rPr>
              <a:t>(3)</a:t>
            </a:r>
          </a:p>
        </p:txBody>
      </p:sp>
      <p:sp>
        <p:nvSpPr>
          <p:cNvPr id="124961" name="Rectangle 101"/>
          <p:cNvSpPr>
            <a:spLocks noChangeArrowheads="1"/>
          </p:cNvSpPr>
          <p:nvPr/>
        </p:nvSpPr>
        <p:spPr bwMode="auto">
          <a:xfrm>
            <a:off x="5613400" y="2392363"/>
            <a:ext cx="412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201</a:t>
            </a:r>
          </a:p>
        </p:txBody>
      </p:sp>
      <p:grpSp>
        <p:nvGrpSpPr>
          <p:cNvPr id="124962" name="Group 102"/>
          <p:cNvGrpSpPr>
            <a:grpSpLocks/>
          </p:cNvGrpSpPr>
          <p:nvPr/>
        </p:nvGrpSpPr>
        <p:grpSpPr bwMode="auto">
          <a:xfrm>
            <a:off x="5526088" y="1868488"/>
            <a:ext cx="585787" cy="487362"/>
            <a:chOff x="152" y="3603"/>
            <a:chExt cx="234" cy="197"/>
          </a:xfrm>
        </p:grpSpPr>
        <p:grpSp>
          <p:nvGrpSpPr>
            <p:cNvPr id="125031" name="Group 103"/>
            <p:cNvGrpSpPr>
              <a:grpSpLocks/>
            </p:cNvGrpSpPr>
            <p:nvPr/>
          </p:nvGrpSpPr>
          <p:grpSpPr bwMode="auto">
            <a:xfrm>
              <a:off x="152" y="3603"/>
              <a:ext cx="234" cy="197"/>
              <a:chOff x="152" y="3603"/>
              <a:chExt cx="234" cy="197"/>
            </a:xfrm>
          </p:grpSpPr>
          <p:sp>
            <p:nvSpPr>
              <p:cNvPr id="125034" name="Oval 104"/>
              <p:cNvSpPr>
                <a:spLocks noChangeArrowheads="1"/>
              </p:cNvSpPr>
              <p:nvPr/>
            </p:nvSpPr>
            <p:spPr bwMode="auto">
              <a:xfrm>
                <a:off x="256" y="3603"/>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35" name="Group 105"/>
              <p:cNvGrpSpPr>
                <a:grpSpLocks/>
              </p:cNvGrpSpPr>
              <p:nvPr/>
            </p:nvGrpSpPr>
            <p:grpSpPr bwMode="auto">
              <a:xfrm>
                <a:off x="152" y="3777"/>
                <a:ext cx="234" cy="23"/>
                <a:chOff x="152" y="3777"/>
                <a:chExt cx="234" cy="23"/>
              </a:xfrm>
            </p:grpSpPr>
            <p:sp>
              <p:nvSpPr>
                <p:cNvPr id="125036" name="Oval 106"/>
                <p:cNvSpPr>
                  <a:spLocks noChangeArrowheads="1"/>
                </p:cNvSpPr>
                <p:nvPr/>
              </p:nvSpPr>
              <p:spPr bwMode="auto">
                <a:xfrm>
                  <a:off x="361" y="377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37" name="Oval 107"/>
                <p:cNvSpPr>
                  <a:spLocks noChangeArrowheads="1"/>
                </p:cNvSpPr>
                <p:nvPr/>
              </p:nvSpPr>
              <p:spPr bwMode="auto">
                <a:xfrm>
                  <a:off x="152" y="377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5032" name="Line 108"/>
            <p:cNvSpPr>
              <a:spLocks noChangeShapeType="1"/>
            </p:cNvSpPr>
            <p:nvPr/>
          </p:nvSpPr>
          <p:spPr bwMode="auto">
            <a:xfrm>
              <a:off x="186" y="3790"/>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33" name="Line 109"/>
            <p:cNvSpPr>
              <a:spLocks noChangeShapeType="1"/>
            </p:cNvSpPr>
            <p:nvPr/>
          </p:nvSpPr>
          <p:spPr bwMode="auto">
            <a:xfrm flipH="1">
              <a:off x="180" y="3647"/>
              <a:ext cx="78" cy="114"/>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4963" name="Rectangle 110"/>
          <p:cNvSpPr>
            <a:spLocks noChangeArrowheads="1"/>
          </p:cNvSpPr>
          <p:nvPr/>
        </p:nvSpPr>
        <p:spPr bwMode="auto">
          <a:xfrm>
            <a:off x="5556250" y="3486150"/>
            <a:ext cx="522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120D</a:t>
            </a:r>
          </a:p>
        </p:txBody>
      </p:sp>
      <p:grpSp>
        <p:nvGrpSpPr>
          <p:cNvPr id="124964" name="Group 111"/>
          <p:cNvGrpSpPr>
            <a:grpSpLocks/>
          </p:cNvGrpSpPr>
          <p:nvPr/>
        </p:nvGrpSpPr>
        <p:grpSpPr bwMode="auto">
          <a:xfrm>
            <a:off x="5524500" y="2970213"/>
            <a:ext cx="587375" cy="487362"/>
            <a:chOff x="152" y="3883"/>
            <a:chExt cx="234" cy="197"/>
          </a:xfrm>
        </p:grpSpPr>
        <p:sp>
          <p:nvSpPr>
            <p:cNvPr id="125027" name="Oval 112"/>
            <p:cNvSpPr>
              <a:spLocks noChangeArrowheads="1"/>
            </p:cNvSpPr>
            <p:nvPr/>
          </p:nvSpPr>
          <p:spPr bwMode="auto">
            <a:xfrm>
              <a:off x="256" y="3883"/>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28" name="Group 113"/>
            <p:cNvGrpSpPr>
              <a:grpSpLocks/>
            </p:cNvGrpSpPr>
            <p:nvPr/>
          </p:nvGrpSpPr>
          <p:grpSpPr bwMode="auto">
            <a:xfrm>
              <a:off x="152" y="4057"/>
              <a:ext cx="234" cy="23"/>
              <a:chOff x="152" y="4057"/>
              <a:chExt cx="234" cy="23"/>
            </a:xfrm>
          </p:grpSpPr>
          <p:sp>
            <p:nvSpPr>
              <p:cNvPr id="125029" name="Oval 114"/>
              <p:cNvSpPr>
                <a:spLocks noChangeArrowheads="1"/>
              </p:cNvSpPr>
              <p:nvPr/>
            </p:nvSpPr>
            <p:spPr bwMode="auto">
              <a:xfrm>
                <a:off x="361" y="405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30" name="Oval 115"/>
              <p:cNvSpPr>
                <a:spLocks noChangeArrowheads="1"/>
              </p:cNvSpPr>
              <p:nvPr/>
            </p:nvSpPr>
            <p:spPr bwMode="auto">
              <a:xfrm>
                <a:off x="152" y="405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4965" name="Line 116"/>
          <p:cNvSpPr>
            <a:spLocks noChangeShapeType="1"/>
          </p:cNvSpPr>
          <p:nvPr/>
        </p:nvSpPr>
        <p:spPr bwMode="auto">
          <a:xfrm>
            <a:off x="5610225" y="3432175"/>
            <a:ext cx="398463"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66" name="Line 117"/>
          <p:cNvSpPr>
            <a:spLocks noChangeShapeType="1"/>
          </p:cNvSpPr>
          <p:nvPr/>
        </p:nvSpPr>
        <p:spPr bwMode="auto">
          <a:xfrm flipH="1">
            <a:off x="5594350" y="3079750"/>
            <a:ext cx="196850" cy="28098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67" name="Line 118"/>
          <p:cNvSpPr>
            <a:spLocks noChangeShapeType="1"/>
          </p:cNvSpPr>
          <p:nvPr/>
        </p:nvSpPr>
        <p:spPr bwMode="auto">
          <a:xfrm>
            <a:off x="5851525" y="3086100"/>
            <a:ext cx="173038" cy="26035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68" name="Rectangle 119"/>
          <p:cNvSpPr>
            <a:spLocks noChangeArrowheads="1"/>
          </p:cNvSpPr>
          <p:nvPr/>
        </p:nvSpPr>
        <p:spPr bwMode="auto">
          <a:xfrm>
            <a:off x="5556250" y="4656138"/>
            <a:ext cx="5222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120U</a:t>
            </a:r>
          </a:p>
        </p:txBody>
      </p:sp>
      <p:grpSp>
        <p:nvGrpSpPr>
          <p:cNvPr id="124969" name="Group 120"/>
          <p:cNvGrpSpPr>
            <a:grpSpLocks/>
          </p:cNvGrpSpPr>
          <p:nvPr/>
        </p:nvGrpSpPr>
        <p:grpSpPr bwMode="auto">
          <a:xfrm>
            <a:off x="5524500" y="4137025"/>
            <a:ext cx="587375" cy="487363"/>
            <a:chOff x="152" y="4185"/>
            <a:chExt cx="234" cy="197"/>
          </a:xfrm>
        </p:grpSpPr>
        <p:sp>
          <p:nvSpPr>
            <p:cNvPr id="125023" name="Oval 121"/>
            <p:cNvSpPr>
              <a:spLocks noChangeArrowheads="1"/>
            </p:cNvSpPr>
            <p:nvPr/>
          </p:nvSpPr>
          <p:spPr bwMode="auto">
            <a:xfrm>
              <a:off x="256" y="4185"/>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24" name="Group 122"/>
            <p:cNvGrpSpPr>
              <a:grpSpLocks/>
            </p:cNvGrpSpPr>
            <p:nvPr/>
          </p:nvGrpSpPr>
          <p:grpSpPr bwMode="auto">
            <a:xfrm>
              <a:off x="152" y="4359"/>
              <a:ext cx="234" cy="23"/>
              <a:chOff x="152" y="4359"/>
              <a:chExt cx="234" cy="23"/>
            </a:xfrm>
          </p:grpSpPr>
          <p:sp>
            <p:nvSpPr>
              <p:cNvPr id="125025" name="Oval 123"/>
              <p:cNvSpPr>
                <a:spLocks noChangeArrowheads="1"/>
              </p:cNvSpPr>
              <p:nvPr/>
            </p:nvSpPr>
            <p:spPr bwMode="auto">
              <a:xfrm>
                <a:off x="361" y="4359"/>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26" name="Oval 124"/>
              <p:cNvSpPr>
                <a:spLocks noChangeArrowheads="1"/>
              </p:cNvSpPr>
              <p:nvPr/>
            </p:nvSpPr>
            <p:spPr bwMode="auto">
              <a:xfrm>
                <a:off x="152" y="4359"/>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4970" name="Line 125"/>
          <p:cNvSpPr>
            <a:spLocks noChangeShapeType="1"/>
          </p:cNvSpPr>
          <p:nvPr/>
        </p:nvSpPr>
        <p:spPr bwMode="auto">
          <a:xfrm>
            <a:off x="5610225" y="4598988"/>
            <a:ext cx="398463"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71" name="Line 126"/>
          <p:cNvSpPr>
            <a:spLocks noChangeShapeType="1"/>
          </p:cNvSpPr>
          <p:nvPr/>
        </p:nvSpPr>
        <p:spPr bwMode="auto">
          <a:xfrm flipH="1">
            <a:off x="5594350" y="4246563"/>
            <a:ext cx="196850" cy="280987"/>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72" name="Line 127"/>
          <p:cNvSpPr>
            <a:spLocks noChangeShapeType="1"/>
          </p:cNvSpPr>
          <p:nvPr/>
        </p:nvSpPr>
        <p:spPr bwMode="auto">
          <a:xfrm>
            <a:off x="5851525" y="4252913"/>
            <a:ext cx="173038" cy="26035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73" name="Rectangle 128"/>
          <p:cNvSpPr>
            <a:spLocks noChangeArrowheads="1"/>
          </p:cNvSpPr>
          <p:nvPr/>
        </p:nvSpPr>
        <p:spPr bwMode="auto">
          <a:xfrm>
            <a:off x="5559425" y="5838825"/>
            <a:ext cx="514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120C</a:t>
            </a:r>
          </a:p>
        </p:txBody>
      </p:sp>
      <p:grpSp>
        <p:nvGrpSpPr>
          <p:cNvPr id="124974" name="Group 129"/>
          <p:cNvGrpSpPr>
            <a:grpSpLocks/>
          </p:cNvGrpSpPr>
          <p:nvPr/>
        </p:nvGrpSpPr>
        <p:grpSpPr bwMode="auto">
          <a:xfrm>
            <a:off x="5524500" y="5305425"/>
            <a:ext cx="585788" cy="487363"/>
            <a:chOff x="152" y="4523"/>
            <a:chExt cx="234" cy="197"/>
          </a:xfrm>
        </p:grpSpPr>
        <p:sp>
          <p:nvSpPr>
            <p:cNvPr id="125019" name="Oval 130"/>
            <p:cNvSpPr>
              <a:spLocks noChangeArrowheads="1"/>
            </p:cNvSpPr>
            <p:nvPr/>
          </p:nvSpPr>
          <p:spPr bwMode="auto">
            <a:xfrm>
              <a:off x="256" y="4523"/>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20" name="Group 131"/>
            <p:cNvGrpSpPr>
              <a:grpSpLocks/>
            </p:cNvGrpSpPr>
            <p:nvPr/>
          </p:nvGrpSpPr>
          <p:grpSpPr bwMode="auto">
            <a:xfrm>
              <a:off x="152" y="4697"/>
              <a:ext cx="234" cy="23"/>
              <a:chOff x="152" y="4697"/>
              <a:chExt cx="234" cy="23"/>
            </a:xfrm>
          </p:grpSpPr>
          <p:sp>
            <p:nvSpPr>
              <p:cNvPr id="125021" name="Oval 132"/>
              <p:cNvSpPr>
                <a:spLocks noChangeArrowheads="1"/>
              </p:cNvSpPr>
              <p:nvPr/>
            </p:nvSpPr>
            <p:spPr bwMode="auto">
              <a:xfrm>
                <a:off x="361" y="469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22" name="Oval 133"/>
              <p:cNvSpPr>
                <a:spLocks noChangeArrowheads="1"/>
              </p:cNvSpPr>
              <p:nvPr/>
            </p:nvSpPr>
            <p:spPr bwMode="auto">
              <a:xfrm>
                <a:off x="152" y="469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4975" name="Line 134"/>
          <p:cNvSpPr>
            <a:spLocks noChangeShapeType="1"/>
          </p:cNvSpPr>
          <p:nvPr/>
        </p:nvSpPr>
        <p:spPr bwMode="auto">
          <a:xfrm>
            <a:off x="5610225" y="5767388"/>
            <a:ext cx="396875"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76" name="Line 135"/>
          <p:cNvSpPr>
            <a:spLocks noChangeShapeType="1"/>
          </p:cNvSpPr>
          <p:nvPr/>
        </p:nvSpPr>
        <p:spPr bwMode="auto">
          <a:xfrm flipH="1">
            <a:off x="5594350" y="5414963"/>
            <a:ext cx="195263" cy="280987"/>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77" name="Line 136"/>
          <p:cNvSpPr>
            <a:spLocks noChangeShapeType="1"/>
          </p:cNvSpPr>
          <p:nvPr/>
        </p:nvSpPr>
        <p:spPr bwMode="auto">
          <a:xfrm>
            <a:off x="5849938" y="5421313"/>
            <a:ext cx="173037" cy="26035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78" name="Text Box 137"/>
          <p:cNvSpPr txBox="1">
            <a:spLocks noChangeArrowheads="1"/>
          </p:cNvSpPr>
          <p:nvPr/>
        </p:nvSpPr>
        <p:spPr bwMode="auto">
          <a:xfrm>
            <a:off x="5586413"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400">
                <a:latin typeface="Arial" pitchFamily="34" charset="0"/>
              </a:rPr>
              <a:t>(4)</a:t>
            </a:r>
          </a:p>
        </p:txBody>
      </p:sp>
      <p:sp>
        <p:nvSpPr>
          <p:cNvPr id="124979" name="Rectangle 138"/>
          <p:cNvSpPr>
            <a:spLocks noChangeArrowheads="1"/>
          </p:cNvSpPr>
          <p:nvPr/>
        </p:nvSpPr>
        <p:spPr bwMode="auto">
          <a:xfrm>
            <a:off x="6884988" y="2392363"/>
            <a:ext cx="412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210</a:t>
            </a:r>
          </a:p>
        </p:txBody>
      </p:sp>
      <p:grpSp>
        <p:nvGrpSpPr>
          <p:cNvPr id="124980" name="Group 139"/>
          <p:cNvGrpSpPr>
            <a:grpSpLocks/>
          </p:cNvGrpSpPr>
          <p:nvPr/>
        </p:nvGrpSpPr>
        <p:grpSpPr bwMode="auto">
          <a:xfrm>
            <a:off x="6797675" y="1868488"/>
            <a:ext cx="585788" cy="487362"/>
            <a:chOff x="152" y="4822"/>
            <a:chExt cx="234" cy="197"/>
          </a:xfrm>
        </p:grpSpPr>
        <p:sp>
          <p:nvSpPr>
            <p:cNvPr id="125015" name="Oval 140"/>
            <p:cNvSpPr>
              <a:spLocks noChangeArrowheads="1"/>
            </p:cNvSpPr>
            <p:nvPr/>
          </p:nvSpPr>
          <p:spPr bwMode="auto">
            <a:xfrm>
              <a:off x="256" y="4822"/>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16" name="Group 141"/>
            <p:cNvGrpSpPr>
              <a:grpSpLocks/>
            </p:cNvGrpSpPr>
            <p:nvPr/>
          </p:nvGrpSpPr>
          <p:grpSpPr bwMode="auto">
            <a:xfrm>
              <a:off x="152" y="4996"/>
              <a:ext cx="234" cy="23"/>
              <a:chOff x="152" y="4996"/>
              <a:chExt cx="234" cy="23"/>
            </a:xfrm>
          </p:grpSpPr>
          <p:sp>
            <p:nvSpPr>
              <p:cNvPr id="125017" name="Oval 142"/>
              <p:cNvSpPr>
                <a:spLocks noChangeArrowheads="1"/>
              </p:cNvSpPr>
              <p:nvPr/>
            </p:nvSpPr>
            <p:spPr bwMode="auto">
              <a:xfrm>
                <a:off x="361" y="4996"/>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18" name="Oval 143"/>
              <p:cNvSpPr>
                <a:spLocks noChangeArrowheads="1"/>
              </p:cNvSpPr>
              <p:nvPr/>
            </p:nvSpPr>
            <p:spPr bwMode="auto">
              <a:xfrm>
                <a:off x="152" y="4996"/>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4981" name="Line 144"/>
          <p:cNvSpPr>
            <a:spLocks noChangeShapeType="1"/>
          </p:cNvSpPr>
          <p:nvPr/>
        </p:nvSpPr>
        <p:spPr bwMode="auto">
          <a:xfrm>
            <a:off x="6883400" y="2330450"/>
            <a:ext cx="396875"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82" name="Line 145"/>
          <p:cNvSpPr>
            <a:spLocks noChangeShapeType="1"/>
          </p:cNvSpPr>
          <p:nvPr/>
        </p:nvSpPr>
        <p:spPr bwMode="auto">
          <a:xfrm flipH="1">
            <a:off x="6867525" y="1978025"/>
            <a:ext cx="195263" cy="280988"/>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83" name="Line 146"/>
          <p:cNvSpPr>
            <a:spLocks noChangeShapeType="1"/>
          </p:cNvSpPr>
          <p:nvPr/>
        </p:nvSpPr>
        <p:spPr bwMode="auto">
          <a:xfrm>
            <a:off x="7115175" y="1962150"/>
            <a:ext cx="188913" cy="3048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84" name="Text Box 147"/>
          <p:cNvSpPr txBox="1">
            <a:spLocks noChangeArrowheads="1"/>
          </p:cNvSpPr>
          <p:nvPr/>
        </p:nvSpPr>
        <p:spPr bwMode="auto">
          <a:xfrm>
            <a:off x="6858000"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400">
                <a:latin typeface="Arial" pitchFamily="34" charset="0"/>
              </a:rPr>
              <a:t>(5)</a:t>
            </a:r>
          </a:p>
        </p:txBody>
      </p:sp>
      <p:sp>
        <p:nvSpPr>
          <p:cNvPr id="124985" name="Rectangle 148"/>
          <p:cNvSpPr>
            <a:spLocks noChangeArrowheads="1"/>
          </p:cNvSpPr>
          <p:nvPr/>
        </p:nvSpPr>
        <p:spPr bwMode="auto">
          <a:xfrm>
            <a:off x="8177213" y="2392363"/>
            <a:ext cx="412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300</a:t>
            </a:r>
          </a:p>
        </p:txBody>
      </p:sp>
      <p:grpSp>
        <p:nvGrpSpPr>
          <p:cNvPr id="124986" name="Group 149"/>
          <p:cNvGrpSpPr>
            <a:grpSpLocks/>
          </p:cNvGrpSpPr>
          <p:nvPr/>
        </p:nvGrpSpPr>
        <p:grpSpPr bwMode="auto">
          <a:xfrm>
            <a:off x="8070850" y="1868488"/>
            <a:ext cx="585788" cy="487362"/>
            <a:chOff x="152" y="5196"/>
            <a:chExt cx="234" cy="197"/>
          </a:xfrm>
        </p:grpSpPr>
        <p:grpSp>
          <p:nvGrpSpPr>
            <p:cNvPr id="125007" name="Group 150"/>
            <p:cNvGrpSpPr>
              <a:grpSpLocks/>
            </p:cNvGrpSpPr>
            <p:nvPr/>
          </p:nvGrpSpPr>
          <p:grpSpPr bwMode="auto">
            <a:xfrm>
              <a:off x="152" y="5196"/>
              <a:ext cx="234" cy="197"/>
              <a:chOff x="152" y="5196"/>
              <a:chExt cx="234" cy="197"/>
            </a:xfrm>
          </p:grpSpPr>
          <p:sp>
            <p:nvSpPr>
              <p:cNvPr id="125011" name="Oval 151"/>
              <p:cNvSpPr>
                <a:spLocks noChangeArrowheads="1"/>
              </p:cNvSpPr>
              <p:nvPr/>
            </p:nvSpPr>
            <p:spPr bwMode="auto">
              <a:xfrm>
                <a:off x="256" y="5196"/>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nvGrpSpPr>
              <p:cNvPr id="125012" name="Group 152"/>
              <p:cNvGrpSpPr>
                <a:grpSpLocks/>
              </p:cNvGrpSpPr>
              <p:nvPr/>
            </p:nvGrpSpPr>
            <p:grpSpPr bwMode="auto">
              <a:xfrm>
                <a:off x="152" y="5370"/>
                <a:ext cx="234" cy="23"/>
                <a:chOff x="152" y="5370"/>
                <a:chExt cx="234" cy="23"/>
              </a:xfrm>
            </p:grpSpPr>
            <p:sp>
              <p:nvSpPr>
                <p:cNvPr id="125013" name="Oval 153"/>
                <p:cNvSpPr>
                  <a:spLocks noChangeArrowheads="1"/>
                </p:cNvSpPr>
                <p:nvPr/>
              </p:nvSpPr>
              <p:spPr bwMode="auto">
                <a:xfrm>
                  <a:off x="361" y="5370"/>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14" name="Oval 154"/>
                <p:cNvSpPr>
                  <a:spLocks noChangeArrowheads="1"/>
                </p:cNvSpPr>
                <p:nvPr/>
              </p:nvSpPr>
              <p:spPr bwMode="auto">
                <a:xfrm>
                  <a:off x="152" y="5370"/>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grpSp>
        </p:grpSp>
        <p:sp>
          <p:nvSpPr>
            <p:cNvPr id="125008" name="Line 155"/>
            <p:cNvSpPr>
              <a:spLocks noChangeShapeType="1"/>
            </p:cNvSpPr>
            <p:nvPr/>
          </p:nvSpPr>
          <p:spPr bwMode="auto">
            <a:xfrm>
              <a:off x="186" y="5383"/>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09" name="Line 156"/>
            <p:cNvSpPr>
              <a:spLocks noChangeShapeType="1"/>
            </p:cNvSpPr>
            <p:nvPr/>
          </p:nvSpPr>
          <p:spPr bwMode="auto">
            <a:xfrm flipH="1">
              <a:off x="180" y="5240"/>
              <a:ext cx="78" cy="114"/>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10" name="Line 157"/>
            <p:cNvSpPr>
              <a:spLocks noChangeShapeType="1"/>
            </p:cNvSpPr>
            <p:nvPr/>
          </p:nvSpPr>
          <p:spPr bwMode="auto">
            <a:xfrm>
              <a:off x="279" y="5234"/>
              <a:ext cx="75" cy="123"/>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4987" name="Text Box 158"/>
          <p:cNvSpPr txBox="1">
            <a:spLocks noChangeArrowheads="1"/>
          </p:cNvSpPr>
          <p:nvPr/>
        </p:nvSpPr>
        <p:spPr bwMode="auto">
          <a:xfrm>
            <a:off x="8131175"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400">
                <a:latin typeface="Arial" pitchFamily="34" charset="0"/>
              </a:rPr>
              <a:t>(6)</a:t>
            </a:r>
          </a:p>
        </p:txBody>
      </p:sp>
      <p:sp>
        <p:nvSpPr>
          <p:cNvPr id="124988" name="Text Box 163"/>
          <p:cNvSpPr txBox="1">
            <a:spLocks noChangeArrowheads="1"/>
          </p:cNvSpPr>
          <p:nvPr/>
        </p:nvSpPr>
        <p:spPr bwMode="auto">
          <a:xfrm>
            <a:off x="7286625" y="3716338"/>
            <a:ext cx="9191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latin typeface="Arial" pitchFamily="34" charset="0"/>
              </a:rPr>
              <a:t>Intransitive</a:t>
            </a:r>
          </a:p>
        </p:txBody>
      </p:sp>
      <p:sp>
        <p:nvSpPr>
          <p:cNvPr id="124989" name="Text Box 164"/>
          <p:cNvSpPr txBox="1">
            <a:spLocks noChangeArrowheads="1"/>
          </p:cNvSpPr>
          <p:nvPr/>
        </p:nvSpPr>
        <p:spPr bwMode="auto">
          <a:xfrm>
            <a:off x="7286625" y="4224338"/>
            <a:ext cx="8429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latin typeface="Arial" pitchFamily="34" charset="0"/>
              </a:rPr>
              <a:t>Transitive</a:t>
            </a:r>
          </a:p>
        </p:txBody>
      </p:sp>
      <p:sp>
        <p:nvSpPr>
          <p:cNvPr id="124990" name="Text Box 165"/>
          <p:cNvSpPr txBox="1">
            <a:spLocks noChangeArrowheads="1"/>
          </p:cNvSpPr>
          <p:nvPr/>
        </p:nvSpPr>
        <p:spPr bwMode="auto">
          <a:xfrm>
            <a:off x="7286625" y="4732338"/>
            <a:ext cx="5889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latin typeface="Arial" pitchFamily="34" charset="0"/>
              </a:rPr>
              <a:t>Mixed</a:t>
            </a:r>
          </a:p>
        </p:txBody>
      </p:sp>
      <p:sp>
        <p:nvSpPr>
          <p:cNvPr id="124991" name="Rectangle 166"/>
          <p:cNvSpPr>
            <a:spLocks noChangeArrowheads="1"/>
          </p:cNvSpPr>
          <p:nvPr/>
        </p:nvSpPr>
        <p:spPr bwMode="auto">
          <a:xfrm>
            <a:off x="6934200" y="3619500"/>
            <a:ext cx="1408113" cy="1587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4992" name="Oval 167"/>
          <p:cNvSpPr>
            <a:spLocks noChangeArrowheads="1"/>
          </p:cNvSpPr>
          <p:nvPr/>
        </p:nvSpPr>
        <p:spPr bwMode="auto">
          <a:xfrm>
            <a:off x="4071938" y="1784350"/>
            <a:ext cx="793750" cy="889000"/>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4993" name="Oval 168"/>
          <p:cNvSpPr>
            <a:spLocks noChangeArrowheads="1"/>
          </p:cNvSpPr>
          <p:nvPr/>
        </p:nvSpPr>
        <p:spPr bwMode="auto">
          <a:xfrm>
            <a:off x="5411788" y="1781175"/>
            <a:ext cx="793750" cy="889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4994" name="Oval 169"/>
          <p:cNvSpPr>
            <a:spLocks noChangeArrowheads="1"/>
          </p:cNvSpPr>
          <p:nvPr/>
        </p:nvSpPr>
        <p:spPr bwMode="auto">
          <a:xfrm>
            <a:off x="4076700" y="2871788"/>
            <a:ext cx="793750" cy="889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4995" name="Oval 170"/>
          <p:cNvSpPr>
            <a:spLocks noChangeArrowheads="1"/>
          </p:cNvSpPr>
          <p:nvPr/>
        </p:nvSpPr>
        <p:spPr bwMode="auto">
          <a:xfrm>
            <a:off x="2754313" y="5251450"/>
            <a:ext cx="793750" cy="889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4996" name="Oval 171"/>
          <p:cNvSpPr>
            <a:spLocks noChangeArrowheads="1"/>
          </p:cNvSpPr>
          <p:nvPr/>
        </p:nvSpPr>
        <p:spPr bwMode="auto">
          <a:xfrm>
            <a:off x="4059238" y="5238750"/>
            <a:ext cx="793750" cy="889000"/>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4997" name="AutoShape 176"/>
          <p:cNvSpPr>
            <a:spLocks noChangeArrowheads="1"/>
          </p:cNvSpPr>
          <p:nvPr/>
        </p:nvSpPr>
        <p:spPr bwMode="auto">
          <a:xfrm>
            <a:off x="5467350" y="5253038"/>
            <a:ext cx="704850" cy="873125"/>
          </a:xfrm>
          <a:prstGeom prst="octagon">
            <a:avLst>
              <a:gd name="adj" fmla="val 29287"/>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4998" name="AutoShape 177"/>
          <p:cNvSpPr>
            <a:spLocks noChangeArrowheads="1"/>
          </p:cNvSpPr>
          <p:nvPr/>
        </p:nvSpPr>
        <p:spPr bwMode="auto">
          <a:xfrm>
            <a:off x="6740525" y="1795463"/>
            <a:ext cx="704850" cy="873125"/>
          </a:xfrm>
          <a:prstGeom prst="octagon">
            <a:avLst>
              <a:gd name="adj" fmla="val 29287"/>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4999" name="Oval 178"/>
          <p:cNvSpPr>
            <a:spLocks noChangeArrowheads="1"/>
          </p:cNvSpPr>
          <p:nvPr/>
        </p:nvSpPr>
        <p:spPr bwMode="auto">
          <a:xfrm>
            <a:off x="7048500" y="3730625"/>
            <a:ext cx="244475" cy="311150"/>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00" name="Rectangle 180"/>
          <p:cNvSpPr>
            <a:spLocks noChangeArrowheads="1"/>
          </p:cNvSpPr>
          <p:nvPr/>
        </p:nvSpPr>
        <p:spPr bwMode="auto">
          <a:xfrm>
            <a:off x="7037388" y="4202113"/>
            <a:ext cx="247650" cy="342900"/>
          </a:xfrm>
          <a:prstGeom prst="rect">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01" name="AutoShape 181"/>
          <p:cNvSpPr>
            <a:spLocks noChangeArrowheads="1"/>
          </p:cNvSpPr>
          <p:nvPr/>
        </p:nvSpPr>
        <p:spPr bwMode="auto">
          <a:xfrm>
            <a:off x="7029450" y="4703763"/>
            <a:ext cx="285750" cy="352425"/>
          </a:xfrm>
          <a:prstGeom prst="octagon">
            <a:avLst>
              <a:gd name="adj" fmla="val 29287"/>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02" name="AutoShape 182"/>
          <p:cNvSpPr>
            <a:spLocks noChangeArrowheads="1"/>
          </p:cNvSpPr>
          <p:nvPr/>
        </p:nvSpPr>
        <p:spPr bwMode="auto">
          <a:xfrm>
            <a:off x="3962400" y="3898900"/>
            <a:ext cx="1028700" cy="1168400"/>
          </a:xfrm>
          <a:prstGeom prst="flowChartDecision">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03" name="AutoShape 183"/>
          <p:cNvSpPr>
            <a:spLocks noChangeArrowheads="1"/>
          </p:cNvSpPr>
          <p:nvPr/>
        </p:nvSpPr>
        <p:spPr bwMode="auto">
          <a:xfrm>
            <a:off x="5308600" y="4000500"/>
            <a:ext cx="1028700" cy="1168400"/>
          </a:xfrm>
          <a:prstGeom prst="flowChartDecision">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04" name="AutoShape 184"/>
          <p:cNvSpPr>
            <a:spLocks noChangeArrowheads="1"/>
          </p:cNvSpPr>
          <p:nvPr/>
        </p:nvSpPr>
        <p:spPr bwMode="auto">
          <a:xfrm>
            <a:off x="5308600" y="2743200"/>
            <a:ext cx="1028700" cy="1168400"/>
          </a:xfrm>
          <a:prstGeom prst="flowChartDecision">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25005" name="AutoShape 185"/>
          <p:cNvSpPr>
            <a:spLocks noChangeArrowheads="1"/>
          </p:cNvSpPr>
          <p:nvPr/>
        </p:nvSpPr>
        <p:spPr bwMode="auto">
          <a:xfrm>
            <a:off x="7861300" y="1714500"/>
            <a:ext cx="1028700" cy="1168400"/>
          </a:xfrm>
          <a:prstGeom prst="flowChartDecision">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400"/>
          </a:p>
        </p:txBody>
      </p:sp>
      <p:sp>
        <p:nvSpPr>
          <p:cNvPr id="167"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Applications</a:t>
            </a:r>
            <a:endParaRPr lang="en-US" altLang="en-US" sz="1600" i="1" dirty="0"/>
          </a:p>
        </p:txBody>
      </p:sp>
    </p:spTree>
    <p:extLst>
      <p:ext uri="{BB962C8B-B14F-4D97-AF65-F5344CB8AC3E}">
        <p14:creationId xmlns:p14="http://schemas.microsoft.com/office/powerpoint/2010/main" val="298874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26244" y="188537"/>
            <a:ext cx="3127779" cy="646331"/>
          </a:xfrm>
          <a:prstGeom prst="rect">
            <a:avLst/>
          </a:prstGeom>
          <a:noFill/>
        </p:spPr>
        <p:txBody>
          <a:bodyPr wrap="none" rtlCol="0">
            <a:spAutoFit/>
          </a:bodyPr>
          <a:lstStyle/>
          <a:p>
            <a:r>
              <a:rPr lang="en-US" dirty="0" smtClean="0">
                <a:latin typeface="Calibri" panose="020F0502020204030204" pitchFamily="34" charset="0"/>
                <a:cs typeface="Calibri" panose="020F0502020204030204" pitchFamily="34" charset="0"/>
              </a:rPr>
              <a:t>Statistical Models for Networks</a:t>
            </a:r>
          </a:p>
          <a:p>
            <a:r>
              <a:rPr lang="en-US" i="1" dirty="0" smtClean="0">
                <a:latin typeface="Calibri" panose="020F0502020204030204" pitchFamily="34" charset="0"/>
                <a:cs typeface="Calibri" panose="020F0502020204030204" pitchFamily="34" charset="0"/>
              </a:rPr>
              <a:t>overview</a:t>
            </a:r>
            <a:endParaRPr lang="en-US" i="1" dirty="0">
              <a:latin typeface="Calibri" panose="020F0502020204030204" pitchFamily="34" charset="0"/>
              <a:cs typeface="Calibri" panose="020F0502020204030204" pitchFamily="34" charset="0"/>
            </a:endParaRPr>
          </a:p>
        </p:txBody>
      </p:sp>
      <p:sp>
        <p:nvSpPr>
          <p:cNvPr id="2" name="TextBox 1"/>
          <p:cNvSpPr txBox="1"/>
          <p:nvPr/>
        </p:nvSpPr>
        <p:spPr>
          <a:xfrm>
            <a:off x="1084083" y="1036948"/>
            <a:ext cx="6363092" cy="3416320"/>
          </a:xfrm>
          <a:prstGeom prst="rect">
            <a:avLst/>
          </a:prstGeom>
          <a:noFill/>
        </p:spPr>
        <p:txBody>
          <a:bodyPr wrap="square" rtlCol="0">
            <a:spAutoFit/>
          </a:bodyPr>
          <a:lstStyle/>
          <a:p>
            <a:pPr marL="342900" indent="-342900">
              <a:buAutoNum type="arabicParenR"/>
            </a:pPr>
            <a:r>
              <a:rPr lang="en-US" sz="2400" dirty="0" smtClean="0">
                <a:latin typeface="Calibri" panose="020F0502020204030204" pitchFamily="34" charset="0"/>
                <a:cs typeface="Calibri" panose="020F0502020204030204" pitchFamily="34" charset="0"/>
              </a:rPr>
              <a:t>Types of inference problems</a:t>
            </a:r>
          </a:p>
          <a:p>
            <a:pPr marL="342900" indent="-342900">
              <a:buAutoNum type="arabicParenR"/>
            </a:pPr>
            <a:r>
              <a:rPr lang="en-US" sz="2400" dirty="0" smtClean="0">
                <a:latin typeface="Calibri" panose="020F0502020204030204" pitchFamily="34" charset="0"/>
                <a:cs typeface="Calibri" panose="020F0502020204030204" pitchFamily="34" charset="0"/>
              </a:rPr>
              <a:t>Randomization &amp; Random graphs</a:t>
            </a:r>
          </a:p>
          <a:p>
            <a:pPr marL="342900" indent="-342900">
              <a:buAutoNum type="arabicParenR"/>
            </a:pPr>
            <a:r>
              <a:rPr lang="en-US" sz="2400" dirty="0" smtClean="0">
                <a:latin typeface="Calibri" panose="020F0502020204030204" pitchFamily="34" charset="0"/>
                <a:cs typeface="Calibri" panose="020F0502020204030204" pitchFamily="34" charset="0"/>
              </a:rPr>
              <a:t>Network as independent variables</a:t>
            </a:r>
          </a:p>
          <a:p>
            <a:pPr marL="800100" lvl="1" indent="-342900">
              <a:buAutoNum type="arabicParenR"/>
            </a:pPr>
            <a:r>
              <a:rPr lang="en-US" sz="2400" dirty="0" smtClean="0">
                <a:latin typeface="Calibri" panose="020F0502020204030204" pitchFamily="34" charset="0"/>
                <a:cs typeface="Calibri" panose="020F0502020204030204" pitchFamily="34" charset="0"/>
              </a:rPr>
              <a:t>QAP (&amp; similar)</a:t>
            </a:r>
          </a:p>
          <a:p>
            <a:pPr marL="342900" indent="-342900">
              <a:buAutoNum type="arabicParenR"/>
            </a:pPr>
            <a:r>
              <a:rPr lang="en-US" sz="2400" dirty="0" smtClean="0">
                <a:latin typeface="Calibri" panose="020F0502020204030204" pitchFamily="34" charset="0"/>
                <a:cs typeface="Calibri" panose="020F0502020204030204" pitchFamily="34" charset="0"/>
              </a:rPr>
              <a:t>Network as dependent variables</a:t>
            </a:r>
          </a:p>
          <a:p>
            <a:pPr marL="800100" lvl="1" indent="-342900">
              <a:buAutoNum type="arabicParenR"/>
            </a:pPr>
            <a:r>
              <a:rPr lang="en-US" sz="2400" dirty="0" smtClean="0">
                <a:latin typeface="Calibri" panose="020F0502020204030204" pitchFamily="34" charset="0"/>
                <a:cs typeface="Calibri" panose="020F0502020204030204" pitchFamily="34" charset="0"/>
              </a:rPr>
              <a:t>Comparison to random graphs</a:t>
            </a:r>
          </a:p>
          <a:p>
            <a:pPr marL="800100" lvl="1" indent="-342900">
              <a:buAutoNum type="arabicParenR"/>
            </a:pPr>
            <a:r>
              <a:rPr lang="en-US" sz="2400" dirty="0" smtClean="0">
                <a:latin typeface="Calibri" panose="020F0502020204030204" pitchFamily="34" charset="0"/>
                <a:cs typeface="Calibri" panose="020F0502020204030204" pitchFamily="34" charset="0"/>
              </a:rPr>
              <a:t>Parametrically random graphs: ERGMs</a:t>
            </a:r>
          </a:p>
          <a:p>
            <a:pPr marL="800100" lvl="1" indent="-342900">
              <a:buAutoNum type="arabicParenR"/>
            </a:pPr>
            <a:r>
              <a:rPr lang="en-US" sz="2400" dirty="0" smtClean="0">
                <a:latin typeface="Calibri" panose="020F0502020204030204" pitchFamily="34" charset="0"/>
                <a:cs typeface="Calibri" panose="020F0502020204030204" pitchFamily="34" charset="0"/>
              </a:rPr>
              <a:t>Latent Space Networks</a:t>
            </a:r>
          </a:p>
          <a:p>
            <a:pPr marL="800100" lvl="1" indent="-342900">
              <a:buAutoNum type="arabicParenR"/>
            </a:pPr>
            <a:r>
              <a:rPr lang="en-US" sz="2400" dirty="0" smtClean="0">
                <a:latin typeface="Calibri" panose="020F0502020204030204" pitchFamily="34" charset="0"/>
                <a:cs typeface="Calibri" panose="020F0502020204030204" pitchFamily="34" charset="0"/>
              </a:rPr>
              <a:t>Multiplicative Effects Networks (AMEN)</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2202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Line 3"/>
          <p:cNvSpPr>
            <a:spLocks noChangeShapeType="1"/>
          </p:cNvSpPr>
          <p:nvPr/>
        </p:nvSpPr>
        <p:spPr bwMode="auto">
          <a:xfrm>
            <a:off x="1671638" y="3479800"/>
            <a:ext cx="641032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808080"/>
                </a:solidFill>
                <a:round/>
                <a:headEnd/>
                <a:tailEnd/>
              </a14:hiddenLine>
            </a:ext>
          </a:extLst>
        </p:spPr>
        <p:txBody>
          <a:bodyPr/>
          <a:lstStyle/>
          <a:p>
            <a:endParaRPr lang="en-US"/>
          </a:p>
        </p:txBody>
      </p:sp>
      <p:sp>
        <p:nvSpPr>
          <p:cNvPr id="126979" name="Line 4"/>
          <p:cNvSpPr>
            <a:spLocks noChangeShapeType="1"/>
          </p:cNvSpPr>
          <p:nvPr/>
        </p:nvSpPr>
        <p:spPr bwMode="auto">
          <a:xfrm>
            <a:off x="1671638" y="2638425"/>
            <a:ext cx="641032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808080"/>
                </a:solidFill>
                <a:round/>
                <a:headEnd/>
                <a:tailEnd/>
              </a14:hiddenLine>
            </a:ext>
          </a:extLst>
        </p:spPr>
        <p:txBody>
          <a:bodyPr/>
          <a:lstStyle/>
          <a:p>
            <a:endParaRPr lang="en-US"/>
          </a:p>
        </p:txBody>
      </p:sp>
      <p:sp>
        <p:nvSpPr>
          <p:cNvPr id="126980" name="Line 5"/>
          <p:cNvSpPr>
            <a:spLocks noChangeShapeType="1"/>
          </p:cNvSpPr>
          <p:nvPr/>
        </p:nvSpPr>
        <p:spPr bwMode="auto">
          <a:xfrm>
            <a:off x="1671638" y="1797050"/>
            <a:ext cx="641032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808080"/>
                </a:solidFill>
                <a:round/>
                <a:headEnd/>
                <a:tailEnd/>
              </a14:hiddenLine>
            </a:ext>
          </a:extLst>
        </p:spPr>
        <p:txBody>
          <a:bodyPr/>
          <a:lstStyle/>
          <a:p>
            <a:endParaRPr lang="en-US"/>
          </a:p>
        </p:txBody>
      </p:sp>
      <p:sp>
        <p:nvSpPr>
          <p:cNvPr id="126981" name="Rectangle 6"/>
          <p:cNvSpPr>
            <a:spLocks noChangeArrowheads="1"/>
          </p:cNvSpPr>
          <p:nvPr/>
        </p:nvSpPr>
        <p:spPr bwMode="auto">
          <a:xfrm>
            <a:off x="1530350" y="1374775"/>
            <a:ext cx="6732588"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6982" name="Line 7"/>
          <p:cNvSpPr>
            <a:spLocks noChangeShapeType="1"/>
          </p:cNvSpPr>
          <p:nvPr/>
        </p:nvSpPr>
        <p:spPr bwMode="auto">
          <a:xfrm>
            <a:off x="1530350" y="1374775"/>
            <a:ext cx="1588" cy="42100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83" name="Line 8"/>
          <p:cNvSpPr>
            <a:spLocks noChangeShapeType="1"/>
          </p:cNvSpPr>
          <p:nvPr/>
        </p:nvSpPr>
        <p:spPr bwMode="auto">
          <a:xfrm>
            <a:off x="1530350" y="5584825"/>
            <a:ext cx="6724650" cy="158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84" name="Line 9"/>
          <p:cNvSpPr>
            <a:spLocks noChangeShapeType="1"/>
          </p:cNvSpPr>
          <p:nvPr/>
        </p:nvSpPr>
        <p:spPr bwMode="auto">
          <a:xfrm flipV="1">
            <a:off x="8255000" y="1374775"/>
            <a:ext cx="1588" cy="42100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85" name="Line 10"/>
          <p:cNvSpPr>
            <a:spLocks noChangeShapeType="1"/>
          </p:cNvSpPr>
          <p:nvPr/>
        </p:nvSpPr>
        <p:spPr bwMode="auto">
          <a:xfrm flipH="1">
            <a:off x="1530350" y="1374775"/>
            <a:ext cx="6724650" cy="158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86" name="Line 11"/>
          <p:cNvSpPr>
            <a:spLocks noChangeShapeType="1"/>
          </p:cNvSpPr>
          <p:nvPr/>
        </p:nvSpPr>
        <p:spPr bwMode="auto">
          <a:xfrm>
            <a:off x="1466850" y="5584825"/>
            <a:ext cx="125413" cy="1588"/>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87" name="Rectangle 12"/>
          <p:cNvSpPr>
            <a:spLocks noChangeArrowheads="1"/>
          </p:cNvSpPr>
          <p:nvPr/>
        </p:nvSpPr>
        <p:spPr bwMode="auto">
          <a:xfrm>
            <a:off x="1025525" y="5472113"/>
            <a:ext cx="463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a:solidFill>
                  <a:srgbClr val="000000"/>
                </a:solidFill>
                <a:latin typeface="Arial" pitchFamily="34" charset="0"/>
              </a:rPr>
              <a:t>-100 </a:t>
            </a:r>
            <a:endParaRPr lang="en-US" altLang="en-US" sz="2000"/>
          </a:p>
        </p:txBody>
      </p:sp>
      <p:sp>
        <p:nvSpPr>
          <p:cNvPr id="126988" name="Line 13"/>
          <p:cNvSpPr>
            <a:spLocks noChangeShapeType="1"/>
          </p:cNvSpPr>
          <p:nvPr/>
        </p:nvSpPr>
        <p:spPr bwMode="auto">
          <a:xfrm>
            <a:off x="1500188" y="5164138"/>
            <a:ext cx="58737" cy="1587"/>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89" name="Line 14"/>
          <p:cNvSpPr>
            <a:spLocks noChangeShapeType="1"/>
          </p:cNvSpPr>
          <p:nvPr/>
        </p:nvSpPr>
        <p:spPr bwMode="auto">
          <a:xfrm>
            <a:off x="1530350" y="5164138"/>
            <a:ext cx="6724650"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808080"/>
                </a:solidFill>
                <a:round/>
                <a:headEnd/>
                <a:tailEnd/>
              </a14:hiddenLine>
            </a:ext>
          </a:extLst>
        </p:spPr>
        <p:txBody>
          <a:bodyPr/>
          <a:lstStyle/>
          <a:p>
            <a:endParaRPr lang="en-US"/>
          </a:p>
        </p:txBody>
      </p:sp>
      <p:sp>
        <p:nvSpPr>
          <p:cNvPr id="126990" name="Line 15"/>
          <p:cNvSpPr>
            <a:spLocks noChangeShapeType="1"/>
          </p:cNvSpPr>
          <p:nvPr/>
        </p:nvSpPr>
        <p:spPr bwMode="auto">
          <a:xfrm>
            <a:off x="1466850" y="4741863"/>
            <a:ext cx="125413" cy="1587"/>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91" name="Line 16"/>
          <p:cNvSpPr>
            <a:spLocks noChangeShapeType="1"/>
          </p:cNvSpPr>
          <p:nvPr/>
        </p:nvSpPr>
        <p:spPr bwMode="auto">
          <a:xfrm>
            <a:off x="1530350" y="4741863"/>
            <a:ext cx="6724650" cy="1587"/>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92" name="Rectangle 17"/>
          <p:cNvSpPr>
            <a:spLocks noChangeArrowheads="1"/>
          </p:cNvSpPr>
          <p:nvPr/>
        </p:nvSpPr>
        <p:spPr bwMode="auto">
          <a:xfrm>
            <a:off x="1343025" y="4629150"/>
            <a:ext cx="1698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a:solidFill>
                  <a:srgbClr val="000000"/>
                </a:solidFill>
                <a:latin typeface="Arial" pitchFamily="34" charset="0"/>
              </a:rPr>
              <a:t>0 </a:t>
            </a:r>
            <a:endParaRPr lang="en-US" altLang="en-US" sz="2000"/>
          </a:p>
        </p:txBody>
      </p:sp>
      <p:sp>
        <p:nvSpPr>
          <p:cNvPr id="126993" name="Line 18"/>
          <p:cNvSpPr>
            <a:spLocks noChangeShapeType="1"/>
          </p:cNvSpPr>
          <p:nvPr/>
        </p:nvSpPr>
        <p:spPr bwMode="auto">
          <a:xfrm>
            <a:off x="1500188" y="4322763"/>
            <a:ext cx="58737" cy="1587"/>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94" name="Line 19"/>
          <p:cNvSpPr>
            <a:spLocks noChangeShapeType="1"/>
          </p:cNvSpPr>
          <p:nvPr/>
        </p:nvSpPr>
        <p:spPr bwMode="auto">
          <a:xfrm>
            <a:off x="1530350" y="4322763"/>
            <a:ext cx="6724650"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808080"/>
                </a:solidFill>
                <a:round/>
                <a:headEnd/>
                <a:tailEnd/>
              </a14:hiddenLine>
            </a:ext>
          </a:extLst>
        </p:spPr>
        <p:txBody>
          <a:bodyPr/>
          <a:lstStyle/>
          <a:p>
            <a:endParaRPr lang="en-US"/>
          </a:p>
        </p:txBody>
      </p:sp>
      <p:sp>
        <p:nvSpPr>
          <p:cNvPr id="126995" name="Line 20"/>
          <p:cNvSpPr>
            <a:spLocks noChangeShapeType="1"/>
          </p:cNvSpPr>
          <p:nvPr/>
        </p:nvSpPr>
        <p:spPr bwMode="auto">
          <a:xfrm>
            <a:off x="1466850" y="3900488"/>
            <a:ext cx="125413" cy="1587"/>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96" name="Line 21"/>
          <p:cNvSpPr>
            <a:spLocks noChangeShapeType="1"/>
          </p:cNvSpPr>
          <p:nvPr/>
        </p:nvSpPr>
        <p:spPr bwMode="auto">
          <a:xfrm>
            <a:off x="1530350" y="3900488"/>
            <a:ext cx="6724650" cy="1587"/>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97" name="Rectangle 22"/>
          <p:cNvSpPr>
            <a:spLocks noChangeArrowheads="1"/>
          </p:cNvSpPr>
          <p:nvPr/>
        </p:nvSpPr>
        <p:spPr bwMode="auto">
          <a:xfrm>
            <a:off x="1120775" y="3787775"/>
            <a:ext cx="395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a:solidFill>
                  <a:srgbClr val="000000"/>
                </a:solidFill>
                <a:latin typeface="Arial" pitchFamily="34" charset="0"/>
              </a:rPr>
              <a:t>100 </a:t>
            </a:r>
            <a:endParaRPr lang="en-US" altLang="en-US" sz="2000"/>
          </a:p>
        </p:txBody>
      </p:sp>
      <p:sp>
        <p:nvSpPr>
          <p:cNvPr id="126998" name="Line 23"/>
          <p:cNvSpPr>
            <a:spLocks noChangeShapeType="1"/>
          </p:cNvSpPr>
          <p:nvPr/>
        </p:nvSpPr>
        <p:spPr bwMode="auto">
          <a:xfrm>
            <a:off x="1500188" y="3479800"/>
            <a:ext cx="58737" cy="1588"/>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99" name="Line 24"/>
          <p:cNvSpPr>
            <a:spLocks noChangeShapeType="1"/>
          </p:cNvSpPr>
          <p:nvPr/>
        </p:nvSpPr>
        <p:spPr bwMode="auto">
          <a:xfrm>
            <a:off x="1466850" y="3057525"/>
            <a:ext cx="125413" cy="1588"/>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00" name="Line 25"/>
          <p:cNvSpPr>
            <a:spLocks noChangeShapeType="1"/>
          </p:cNvSpPr>
          <p:nvPr/>
        </p:nvSpPr>
        <p:spPr bwMode="auto">
          <a:xfrm>
            <a:off x="1530350" y="3057525"/>
            <a:ext cx="6724650" cy="1588"/>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01" name="Rectangle 26"/>
          <p:cNvSpPr>
            <a:spLocks noChangeArrowheads="1"/>
          </p:cNvSpPr>
          <p:nvPr/>
        </p:nvSpPr>
        <p:spPr bwMode="auto">
          <a:xfrm>
            <a:off x="1120775" y="2946400"/>
            <a:ext cx="395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a:solidFill>
                  <a:srgbClr val="000000"/>
                </a:solidFill>
                <a:latin typeface="Arial" pitchFamily="34" charset="0"/>
              </a:rPr>
              <a:t>200 </a:t>
            </a:r>
            <a:endParaRPr lang="en-US" altLang="en-US" sz="2000"/>
          </a:p>
        </p:txBody>
      </p:sp>
      <p:sp>
        <p:nvSpPr>
          <p:cNvPr id="127002" name="Line 27"/>
          <p:cNvSpPr>
            <a:spLocks noChangeShapeType="1"/>
          </p:cNvSpPr>
          <p:nvPr/>
        </p:nvSpPr>
        <p:spPr bwMode="auto">
          <a:xfrm>
            <a:off x="1500188" y="2638425"/>
            <a:ext cx="58737" cy="1588"/>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03" name="Line 28"/>
          <p:cNvSpPr>
            <a:spLocks noChangeShapeType="1"/>
          </p:cNvSpPr>
          <p:nvPr/>
        </p:nvSpPr>
        <p:spPr bwMode="auto">
          <a:xfrm>
            <a:off x="1466850" y="2216150"/>
            <a:ext cx="125413" cy="1588"/>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04" name="Line 29"/>
          <p:cNvSpPr>
            <a:spLocks noChangeShapeType="1"/>
          </p:cNvSpPr>
          <p:nvPr/>
        </p:nvSpPr>
        <p:spPr bwMode="auto">
          <a:xfrm>
            <a:off x="1530350" y="2216150"/>
            <a:ext cx="6724650" cy="1588"/>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05" name="Rectangle 30"/>
          <p:cNvSpPr>
            <a:spLocks noChangeArrowheads="1"/>
          </p:cNvSpPr>
          <p:nvPr/>
        </p:nvSpPr>
        <p:spPr bwMode="auto">
          <a:xfrm>
            <a:off x="1120775" y="2103438"/>
            <a:ext cx="395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a:solidFill>
                  <a:srgbClr val="000000"/>
                </a:solidFill>
                <a:latin typeface="Arial" pitchFamily="34" charset="0"/>
              </a:rPr>
              <a:t>300 </a:t>
            </a:r>
            <a:endParaRPr lang="en-US" altLang="en-US" sz="2000"/>
          </a:p>
        </p:txBody>
      </p:sp>
      <p:sp>
        <p:nvSpPr>
          <p:cNvPr id="127006" name="Line 31"/>
          <p:cNvSpPr>
            <a:spLocks noChangeShapeType="1"/>
          </p:cNvSpPr>
          <p:nvPr/>
        </p:nvSpPr>
        <p:spPr bwMode="auto">
          <a:xfrm>
            <a:off x="1500188" y="1797050"/>
            <a:ext cx="58737" cy="1588"/>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07" name="Line 32"/>
          <p:cNvSpPr>
            <a:spLocks noChangeShapeType="1"/>
          </p:cNvSpPr>
          <p:nvPr/>
        </p:nvSpPr>
        <p:spPr bwMode="auto">
          <a:xfrm>
            <a:off x="1466850" y="1374775"/>
            <a:ext cx="125413" cy="1588"/>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08" name="Rectangle 33"/>
          <p:cNvSpPr>
            <a:spLocks noChangeArrowheads="1"/>
          </p:cNvSpPr>
          <p:nvPr/>
        </p:nvSpPr>
        <p:spPr bwMode="auto">
          <a:xfrm>
            <a:off x="1120775" y="1262063"/>
            <a:ext cx="395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a:solidFill>
                  <a:srgbClr val="000000"/>
                </a:solidFill>
                <a:latin typeface="Arial" pitchFamily="34" charset="0"/>
              </a:rPr>
              <a:t>400 </a:t>
            </a:r>
            <a:endParaRPr lang="en-US" altLang="en-US" sz="2000"/>
          </a:p>
        </p:txBody>
      </p:sp>
      <p:sp>
        <p:nvSpPr>
          <p:cNvPr id="127009" name="Line 34"/>
          <p:cNvSpPr>
            <a:spLocks noChangeShapeType="1"/>
          </p:cNvSpPr>
          <p:nvPr/>
        </p:nvSpPr>
        <p:spPr bwMode="auto">
          <a:xfrm>
            <a:off x="1530350" y="4741863"/>
            <a:ext cx="6724650" cy="1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10" name="Rectangle 35"/>
          <p:cNvSpPr>
            <a:spLocks noChangeArrowheads="1"/>
          </p:cNvSpPr>
          <p:nvPr/>
        </p:nvSpPr>
        <p:spPr bwMode="auto">
          <a:xfrm rot="-5400000">
            <a:off x="639763" y="3324225"/>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a:solidFill>
                  <a:srgbClr val="000000"/>
                </a:solidFill>
                <a:latin typeface="Arial" pitchFamily="34" charset="0"/>
              </a:rPr>
              <a:t>t-value</a:t>
            </a:r>
            <a:endParaRPr lang="en-US" altLang="en-US" sz="2000"/>
          </a:p>
        </p:txBody>
      </p:sp>
      <p:sp>
        <p:nvSpPr>
          <p:cNvPr id="127011" name="Line 36"/>
          <p:cNvSpPr>
            <a:spLocks noChangeShapeType="1"/>
          </p:cNvSpPr>
          <p:nvPr/>
        </p:nvSpPr>
        <p:spPr bwMode="auto">
          <a:xfrm flipV="1">
            <a:off x="1530350" y="5521325"/>
            <a:ext cx="1588"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12" name="Line 37"/>
          <p:cNvSpPr>
            <a:spLocks noChangeShapeType="1"/>
          </p:cNvSpPr>
          <p:nvPr/>
        </p:nvSpPr>
        <p:spPr bwMode="auto">
          <a:xfrm flipV="1">
            <a:off x="8255000" y="5521325"/>
            <a:ext cx="1588"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13" name="Line 38"/>
          <p:cNvSpPr>
            <a:spLocks noChangeShapeType="1"/>
          </p:cNvSpPr>
          <p:nvPr/>
        </p:nvSpPr>
        <p:spPr bwMode="auto">
          <a:xfrm flipV="1">
            <a:off x="1978025" y="5521325"/>
            <a:ext cx="1588"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14" name="Line 39"/>
          <p:cNvSpPr>
            <a:spLocks noChangeShapeType="1"/>
          </p:cNvSpPr>
          <p:nvPr/>
        </p:nvSpPr>
        <p:spPr bwMode="auto">
          <a:xfrm>
            <a:off x="1978025" y="1374775"/>
            <a:ext cx="1588"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15" name="Line 40"/>
          <p:cNvSpPr>
            <a:spLocks noChangeShapeType="1"/>
          </p:cNvSpPr>
          <p:nvPr/>
        </p:nvSpPr>
        <p:spPr bwMode="auto">
          <a:xfrm flipV="1">
            <a:off x="2427288" y="5521325"/>
            <a:ext cx="1587"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16" name="Line 41"/>
          <p:cNvSpPr>
            <a:spLocks noChangeShapeType="1"/>
          </p:cNvSpPr>
          <p:nvPr/>
        </p:nvSpPr>
        <p:spPr bwMode="auto">
          <a:xfrm>
            <a:off x="2427288" y="1374775"/>
            <a:ext cx="1587"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17" name="Line 42"/>
          <p:cNvSpPr>
            <a:spLocks noChangeShapeType="1"/>
          </p:cNvSpPr>
          <p:nvPr/>
        </p:nvSpPr>
        <p:spPr bwMode="auto">
          <a:xfrm flipV="1">
            <a:off x="2876550" y="5521325"/>
            <a:ext cx="3175"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18" name="Line 43"/>
          <p:cNvSpPr>
            <a:spLocks noChangeShapeType="1"/>
          </p:cNvSpPr>
          <p:nvPr/>
        </p:nvSpPr>
        <p:spPr bwMode="auto">
          <a:xfrm>
            <a:off x="2876550" y="1374775"/>
            <a:ext cx="3175"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19" name="Line 44"/>
          <p:cNvSpPr>
            <a:spLocks noChangeShapeType="1"/>
          </p:cNvSpPr>
          <p:nvPr/>
        </p:nvSpPr>
        <p:spPr bwMode="auto">
          <a:xfrm flipV="1">
            <a:off x="3325813" y="5521325"/>
            <a:ext cx="1587"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20" name="Line 45"/>
          <p:cNvSpPr>
            <a:spLocks noChangeShapeType="1"/>
          </p:cNvSpPr>
          <p:nvPr/>
        </p:nvSpPr>
        <p:spPr bwMode="auto">
          <a:xfrm>
            <a:off x="3325813" y="1374775"/>
            <a:ext cx="1587"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21" name="Line 46"/>
          <p:cNvSpPr>
            <a:spLocks noChangeShapeType="1"/>
          </p:cNvSpPr>
          <p:nvPr/>
        </p:nvSpPr>
        <p:spPr bwMode="auto">
          <a:xfrm flipV="1">
            <a:off x="3775075" y="5521325"/>
            <a:ext cx="1588"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22" name="Line 47"/>
          <p:cNvSpPr>
            <a:spLocks noChangeShapeType="1"/>
          </p:cNvSpPr>
          <p:nvPr/>
        </p:nvSpPr>
        <p:spPr bwMode="auto">
          <a:xfrm>
            <a:off x="3775075" y="1374775"/>
            <a:ext cx="1588"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23" name="Line 48"/>
          <p:cNvSpPr>
            <a:spLocks noChangeShapeType="1"/>
          </p:cNvSpPr>
          <p:nvPr/>
        </p:nvSpPr>
        <p:spPr bwMode="auto">
          <a:xfrm flipV="1">
            <a:off x="4219575" y="5521325"/>
            <a:ext cx="1588"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24" name="Line 49"/>
          <p:cNvSpPr>
            <a:spLocks noChangeShapeType="1"/>
          </p:cNvSpPr>
          <p:nvPr/>
        </p:nvSpPr>
        <p:spPr bwMode="auto">
          <a:xfrm flipH="1">
            <a:off x="4221163" y="1374775"/>
            <a:ext cx="9525"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25" name="Line 50"/>
          <p:cNvSpPr>
            <a:spLocks noChangeShapeType="1"/>
          </p:cNvSpPr>
          <p:nvPr/>
        </p:nvSpPr>
        <p:spPr bwMode="auto">
          <a:xfrm flipV="1">
            <a:off x="4667250" y="5521325"/>
            <a:ext cx="1588"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26" name="Line 51"/>
          <p:cNvSpPr>
            <a:spLocks noChangeShapeType="1"/>
          </p:cNvSpPr>
          <p:nvPr/>
        </p:nvSpPr>
        <p:spPr bwMode="auto">
          <a:xfrm>
            <a:off x="4667250" y="1374775"/>
            <a:ext cx="1588"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27" name="Line 52"/>
          <p:cNvSpPr>
            <a:spLocks noChangeShapeType="1"/>
          </p:cNvSpPr>
          <p:nvPr/>
        </p:nvSpPr>
        <p:spPr bwMode="auto">
          <a:xfrm flipV="1">
            <a:off x="5116513" y="5521325"/>
            <a:ext cx="1587"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28" name="Line 53"/>
          <p:cNvSpPr>
            <a:spLocks noChangeShapeType="1"/>
          </p:cNvSpPr>
          <p:nvPr/>
        </p:nvSpPr>
        <p:spPr bwMode="auto">
          <a:xfrm>
            <a:off x="5116513" y="1374775"/>
            <a:ext cx="1587"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29" name="Line 54"/>
          <p:cNvSpPr>
            <a:spLocks noChangeShapeType="1"/>
          </p:cNvSpPr>
          <p:nvPr/>
        </p:nvSpPr>
        <p:spPr bwMode="auto">
          <a:xfrm flipV="1">
            <a:off x="5567363" y="5521325"/>
            <a:ext cx="1587"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0" name="Line 55"/>
          <p:cNvSpPr>
            <a:spLocks noChangeShapeType="1"/>
          </p:cNvSpPr>
          <p:nvPr/>
        </p:nvSpPr>
        <p:spPr bwMode="auto">
          <a:xfrm>
            <a:off x="5567363" y="1374775"/>
            <a:ext cx="1587"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1" name="Line 56"/>
          <p:cNvSpPr>
            <a:spLocks noChangeShapeType="1"/>
          </p:cNvSpPr>
          <p:nvPr/>
        </p:nvSpPr>
        <p:spPr bwMode="auto">
          <a:xfrm flipV="1">
            <a:off x="6015038" y="5521325"/>
            <a:ext cx="1587"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2" name="Line 57"/>
          <p:cNvSpPr>
            <a:spLocks noChangeShapeType="1"/>
          </p:cNvSpPr>
          <p:nvPr/>
        </p:nvSpPr>
        <p:spPr bwMode="auto">
          <a:xfrm>
            <a:off x="6015038" y="1374775"/>
            <a:ext cx="1587"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3" name="Line 58"/>
          <p:cNvSpPr>
            <a:spLocks noChangeShapeType="1"/>
          </p:cNvSpPr>
          <p:nvPr/>
        </p:nvSpPr>
        <p:spPr bwMode="auto">
          <a:xfrm flipV="1">
            <a:off x="6464300" y="5521325"/>
            <a:ext cx="1588"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4" name="Line 59"/>
          <p:cNvSpPr>
            <a:spLocks noChangeShapeType="1"/>
          </p:cNvSpPr>
          <p:nvPr/>
        </p:nvSpPr>
        <p:spPr bwMode="auto">
          <a:xfrm>
            <a:off x="6464300" y="1374775"/>
            <a:ext cx="1588"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5" name="Line 60"/>
          <p:cNvSpPr>
            <a:spLocks noChangeShapeType="1"/>
          </p:cNvSpPr>
          <p:nvPr/>
        </p:nvSpPr>
        <p:spPr bwMode="auto">
          <a:xfrm flipV="1">
            <a:off x="6911975" y="5521325"/>
            <a:ext cx="1588"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6" name="Line 61"/>
          <p:cNvSpPr>
            <a:spLocks noChangeShapeType="1"/>
          </p:cNvSpPr>
          <p:nvPr/>
        </p:nvSpPr>
        <p:spPr bwMode="auto">
          <a:xfrm>
            <a:off x="6911975" y="1374775"/>
            <a:ext cx="1588"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7" name="Line 62"/>
          <p:cNvSpPr>
            <a:spLocks noChangeShapeType="1"/>
          </p:cNvSpPr>
          <p:nvPr/>
        </p:nvSpPr>
        <p:spPr bwMode="auto">
          <a:xfrm flipV="1">
            <a:off x="7356475" y="5521325"/>
            <a:ext cx="1588"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8" name="Line 63"/>
          <p:cNvSpPr>
            <a:spLocks noChangeShapeType="1"/>
          </p:cNvSpPr>
          <p:nvPr/>
        </p:nvSpPr>
        <p:spPr bwMode="auto">
          <a:xfrm>
            <a:off x="7356475" y="1374775"/>
            <a:ext cx="1588"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9" name="Line 64"/>
          <p:cNvSpPr>
            <a:spLocks noChangeShapeType="1"/>
          </p:cNvSpPr>
          <p:nvPr/>
        </p:nvSpPr>
        <p:spPr bwMode="auto">
          <a:xfrm flipV="1">
            <a:off x="7807325" y="5521325"/>
            <a:ext cx="1588" cy="12541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0" name="Line 65"/>
          <p:cNvSpPr>
            <a:spLocks noChangeShapeType="1"/>
          </p:cNvSpPr>
          <p:nvPr/>
        </p:nvSpPr>
        <p:spPr bwMode="auto">
          <a:xfrm>
            <a:off x="7807325" y="1374775"/>
            <a:ext cx="1588" cy="4271963"/>
          </a:xfrm>
          <a:prstGeom prst="line">
            <a:avLst/>
          </a:prstGeom>
          <a:noFill/>
          <a:ln w="7938">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1" name="Line 66"/>
          <p:cNvSpPr>
            <a:spLocks noChangeShapeType="1"/>
          </p:cNvSpPr>
          <p:nvPr/>
        </p:nvSpPr>
        <p:spPr bwMode="auto">
          <a:xfrm flipV="1">
            <a:off x="1754188" y="4679950"/>
            <a:ext cx="1587" cy="3492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2" name="Rectangle 67"/>
          <p:cNvSpPr>
            <a:spLocks noChangeArrowheads="1"/>
          </p:cNvSpPr>
          <p:nvPr/>
        </p:nvSpPr>
        <p:spPr bwMode="auto">
          <a:xfrm>
            <a:off x="1633538" y="4792663"/>
            <a:ext cx="249237" cy="106362"/>
          </a:xfrm>
          <a:prstGeom prst="rect">
            <a:avLst/>
          </a:prstGeom>
          <a:solidFill>
            <a:schemeClr val="folHlink"/>
          </a:solidFill>
          <a:ln w="8001">
            <a:solidFill>
              <a:srgbClr val="000000"/>
            </a:solidFill>
            <a:miter lim="800000"/>
            <a:headEnd/>
            <a:tailEnd/>
          </a:ln>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43" name="Line 68"/>
          <p:cNvSpPr>
            <a:spLocks noChangeShapeType="1"/>
          </p:cNvSpPr>
          <p:nvPr/>
        </p:nvSpPr>
        <p:spPr bwMode="auto">
          <a:xfrm flipV="1">
            <a:off x="2203450" y="4641850"/>
            <a:ext cx="1588" cy="3270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4" name="Rectangle 69"/>
          <p:cNvSpPr>
            <a:spLocks noChangeArrowheads="1"/>
          </p:cNvSpPr>
          <p:nvPr/>
        </p:nvSpPr>
        <p:spPr bwMode="auto">
          <a:xfrm>
            <a:off x="2082800" y="4741863"/>
            <a:ext cx="249238" cy="77787"/>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45" name="Line 70"/>
          <p:cNvSpPr>
            <a:spLocks noChangeShapeType="1"/>
          </p:cNvSpPr>
          <p:nvPr/>
        </p:nvSpPr>
        <p:spPr bwMode="auto">
          <a:xfrm flipV="1">
            <a:off x="2652713" y="4484688"/>
            <a:ext cx="1587" cy="314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6" name="Rectangle 71"/>
          <p:cNvSpPr>
            <a:spLocks noChangeArrowheads="1"/>
          </p:cNvSpPr>
          <p:nvPr/>
        </p:nvSpPr>
        <p:spPr bwMode="auto">
          <a:xfrm>
            <a:off x="2530475" y="4656138"/>
            <a:ext cx="250825" cy="85725"/>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47" name="Line 72"/>
          <p:cNvSpPr>
            <a:spLocks noChangeShapeType="1"/>
          </p:cNvSpPr>
          <p:nvPr/>
        </p:nvSpPr>
        <p:spPr bwMode="auto">
          <a:xfrm flipV="1">
            <a:off x="3100388" y="4340225"/>
            <a:ext cx="1587" cy="41433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8" name="Rectangle 73"/>
          <p:cNvSpPr>
            <a:spLocks noChangeArrowheads="1"/>
          </p:cNvSpPr>
          <p:nvPr/>
        </p:nvSpPr>
        <p:spPr bwMode="auto">
          <a:xfrm>
            <a:off x="2981325" y="4549775"/>
            <a:ext cx="244475" cy="123825"/>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49" name="Line 74"/>
          <p:cNvSpPr>
            <a:spLocks noChangeShapeType="1"/>
          </p:cNvSpPr>
          <p:nvPr/>
        </p:nvSpPr>
        <p:spPr bwMode="auto">
          <a:xfrm flipV="1">
            <a:off x="3549650" y="4735513"/>
            <a:ext cx="1588" cy="1905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0" name="Rectangle 75"/>
          <p:cNvSpPr>
            <a:spLocks noChangeArrowheads="1"/>
          </p:cNvSpPr>
          <p:nvPr/>
        </p:nvSpPr>
        <p:spPr bwMode="auto">
          <a:xfrm>
            <a:off x="3430588" y="4789488"/>
            <a:ext cx="244475" cy="68262"/>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51" name="Line 76"/>
          <p:cNvSpPr>
            <a:spLocks noChangeShapeType="1"/>
          </p:cNvSpPr>
          <p:nvPr/>
        </p:nvSpPr>
        <p:spPr bwMode="auto">
          <a:xfrm flipV="1">
            <a:off x="3994150" y="4586288"/>
            <a:ext cx="1588" cy="2508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2" name="Rectangle 77"/>
          <p:cNvSpPr>
            <a:spLocks noChangeArrowheads="1"/>
          </p:cNvSpPr>
          <p:nvPr/>
        </p:nvSpPr>
        <p:spPr bwMode="auto">
          <a:xfrm>
            <a:off x="3875088" y="4718050"/>
            <a:ext cx="247650" cy="53975"/>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53" name="Line 78"/>
          <p:cNvSpPr>
            <a:spLocks noChangeShapeType="1"/>
          </p:cNvSpPr>
          <p:nvPr/>
        </p:nvSpPr>
        <p:spPr bwMode="auto">
          <a:xfrm flipV="1">
            <a:off x="4445000" y="4638675"/>
            <a:ext cx="1588" cy="28733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4" name="Rectangle 79"/>
          <p:cNvSpPr>
            <a:spLocks noChangeArrowheads="1"/>
          </p:cNvSpPr>
          <p:nvPr/>
        </p:nvSpPr>
        <p:spPr bwMode="auto">
          <a:xfrm>
            <a:off x="4322763" y="4768850"/>
            <a:ext cx="249237" cy="79375"/>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55" name="Line 80"/>
          <p:cNvSpPr>
            <a:spLocks noChangeShapeType="1"/>
          </p:cNvSpPr>
          <p:nvPr/>
        </p:nvSpPr>
        <p:spPr bwMode="auto">
          <a:xfrm flipV="1">
            <a:off x="4892675" y="3335338"/>
            <a:ext cx="1588" cy="14065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6" name="Rectangle 81"/>
          <p:cNvSpPr>
            <a:spLocks noChangeArrowheads="1"/>
          </p:cNvSpPr>
          <p:nvPr/>
        </p:nvSpPr>
        <p:spPr bwMode="auto">
          <a:xfrm>
            <a:off x="4772025" y="4140200"/>
            <a:ext cx="250825" cy="330200"/>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57" name="Line 82"/>
          <p:cNvSpPr>
            <a:spLocks noChangeShapeType="1"/>
          </p:cNvSpPr>
          <p:nvPr/>
        </p:nvSpPr>
        <p:spPr bwMode="auto">
          <a:xfrm flipV="1">
            <a:off x="5341938" y="4635500"/>
            <a:ext cx="1587" cy="1365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8" name="Rectangle 83"/>
          <p:cNvSpPr>
            <a:spLocks noChangeArrowheads="1"/>
          </p:cNvSpPr>
          <p:nvPr/>
        </p:nvSpPr>
        <p:spPr bwMode="auto">
          <a:xfrm>
            <a:off x="5219700" y="4706938"/>
            <a:ext cx="250825" cy="44450"/>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59" name="Line 84"/>
          <p:cNvSpPr>
            <a:spLocks noChangeShapeType="1"/>
          </p:cNvSpPr>
          <p:nvPr/>
        </p:nvSpPr>
        <p:spPr bwMode="auto">
          <a:xfrm flipV="1">
            <a:off x="5789613" y="4668838"/>
            <a:ext cx="1587" cy="22701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0" name="Rectangle 85"/>
          <p:cNvSpPr>
            <a:spLocks noChangeArrowheads="1"/>
          </p:cNvSpPr>
          <p:nvPr/>
        </p:nvSpPr>
        <p:spPr bwMode="auto">
          <a:xfrm>
            <a:off x="5670550" y="4765675"/>
            <a:ext cx="249238" cy="53975"/>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61" name="Line 86"/>
          <p:cNvSpPr>
            <a:spLocks noChangeShapeType="1"/>
          </p:cNvSpPr>
          <p:nvPr/>
        </p:nvSpPr>
        <p:spPr bwMode="auto">
          <a:xfrm flipV="1">
            <a:off x="6238875" y="2936875"/>
            <a:ext cx="1588" cy="180498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2" name="Rectangle 87"/>
          <p:cNvSpPr>
            <a:spLocks noChangeArrowheads="1"/>
          </p:cNvSpPr>
          <p:nvPr/>
        </p:nvSpPr>
        <p:spPr bwMode="auto">
          <a:xfrm>
            <a:off x="6119813" y="4044950"/>
            <a:ext cx="244475" cy="387350"/>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63" name="Line 88"/>
          <p:cNvSpPr>
            <a:spLocks noChangeShapeType="1"/>
          </p:cNvSpPr>
          <p:nvPr/>
        </p:nvSpPr>
        <p:spPr bwMode="auto">
          <a:xfrm flipV="1">
            <a:off x="6688138" y="2984500"/>
            <a:ext cx="1587" cy="175736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4" name="Rectangle 89"/>
          <p:cNvSpPr>
            <a:spLocks noChangeArrowheads="1"/>
          </p:cNvSpPr>
          <p:nvPr/>
        </p:nvSpPr>
        <p:spPr bwMode="auto">
          <a:xfrm>
            <a:off x="6567488" y="4021138"/>
            <a:ext cx="244475" cy="449262"/>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65" name="Line 90"/>
          <p:cNvSpPr>
            <a:spLocks noChangeShapeType="1"/>
          </p:cNvSpPr>
          <p:nvPr/>
        </p:nvSpPr>
        <p:spPr bwMode="auto">
          <a:xfrm flipV="1">
            <a:off x="7134225" y="4116388"/>
            <a:ext cx="1588" cy="6492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6" name="Rectangle 91"/>
          <p:cNvSpPr>
            <a:spLocks noChangeArrowheads="1"/>
          </p:cNvSpPr>
          <p:nvPr/>
        </p:nvSpPr>
        <p:spPr bwMode="auto">
          <a:xfrm>
            <a:off x="7011988" y="4508500"/>
            <a:ext cx="250825" cy="157163"/>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67" name="Line 92"/>
          <p:cNvSpPr>
            <a:spLocks noChangeShapeType="1"/>
          </p:cNvSpPr>
          <p:nvPr/>
        </p:nvSpPr>
        <p:spPr bwMode="auto">
          <a:xfrm flipH="1" flipV="1">
            <a:off x="7570788" y="2406650"/>
            <a:ext cx="11112" cy="233521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8" name="Rectangle 93"/>
          <p:cNvSpPr>
            <a:spLocks noChangeArrowheads="1"/>
          </p:cNvSpPr>
          <p:nvPr/>
        </p:nvSpPr>
        <p:spPr bwMode="auto">
          <a:xfrm>
            <a:off x="7461250" y="3921125"/>
            <a:ext cx="249238" cy="519113"/>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69" name="Line 94"/>
          <p:cNvSpPr>
            <a:spLocks noChangeShapeType="1"/>
          </p:cNvSpPr>
          <p:nvPr/>
        </p:nvSpPr>
        <p:spPr bwMode="auto">
          <a:xfrm flipV="1">
            <a:off x="8031163" y="1550988"/>
            <a:ext cx="1587" cy="319087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70" name="Rectangle 95"/>
          <p:cNvSpPr>
            <a:spLocks noChangeArrowheads="1"/>
          </p:cNvSpPr>
          <p:nvPr/>
        </p:nvSpPr>
        <p:spPr bwMode="auto">
          <a:xfrm>
            <a:off x="7910513" y="3671888"/>
            <a:ext cx="249237" cy="682625"/>
          </a:xfrm>
          <a:prstGeom prst="rect">
            <a:avLst/>
          </a:prstGeom>
          <a:solidFill>
            <a:schemeClr val="folHlink"/>
          </a:solidFill>
          <a:ln w="8001">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071" name="Freeform 96"/>
          <p:cNvSpPr>
            <a:spLocks/>
          </p:cNvSpPr>
          <p:nvPr/>
        </p:nvSpPr>
        <p:spPr bwMode="auto">
          <a:xfrm>
            <a:off x="1754188" y="4033838"/>
            <a:ext cx="6276975" cy="803275"/>
          </a:xfrm>
          <a:custGeom>
            <a:avLst/>
            <a:gdLst>
              <a:gd name="T0" fmla="*/ 0 w 3769"/>
              <a:gd name="T1" fmla="*/ 2147483647 h 506"/>
              <a:gd name="T2" fmla="*/ 2147483647 w 3769"/>
              <a:gd name="T3" fmla="*/ 2147483647 h 506"/>
              <a:gd name="T4" fmla="*/ 2147483647 w 3769"/>
              <a:gd name="T5" fmla="*/ 2147483647 h 506"/>
              <a:gd name="T6" fmla="*/ 2147483647 w 3769"/>
              <a:gd name="T7" fmla="*/ 2147483647 h 506"/>
              <a:gd name="T8" fmla="*/ 2147483647 w 3769"/>
              <a:gd name="T9" fmla="*/ 2147483647 h 506"/>
              <a:gd name="T10" fmla="*/ 2147483647 w 3769"/>
              <a:gd name="T11" fmla="*/ 2147483647 h 506"/>
              <a:gd name="T12" fmla="*/ 2147483647 w 3769"/>
              <a:gd name="T13" fmla="*/ 2147483647 h 506"/>
              <a:gd name="T14" fmla="*/ 2147483647 w 3769"/>
              <a:gd name="T15" fmla="*/ 2147483647 h 506"/>
              <a:gd name="T16" fmla="*/ 2147483647 w 3769"/>
              <a:gd name="T17" fmla="*/ 2147483647 h 506"/>
              <a:gd name="T18" fmla="*/ 2147483647 w 3769"/>
              <a:gd name="T19" fmla="*/ 2147483647 h 506"/>
              <a:gd name="T20" fmla="*/ 2147483647 w 3769"/>
              <a:gd name="T21" fmla="*/ 2147483647 h 506"/>
              <a:gd name="T22" fmla="*/ 2147483647 w 3769"/>
              <a:gd name="T23" fmla="*/ 2147483647 h 506"/>
              <a:gd name="T24" fmla="*/ 2147483647 w 3769"/>
              <a:gd name="T25" fmla="*/ 2147483647 h 506"/>
              <a:gd name="T26" fmla="*/ 2147483647 w 3769"/>
              <a:gd name="T27" fmla="*/ 2147483647 h 506"/>
              <a:gd name="T28" fmla="*/ 2147483647 w 3769"/>
              <a:gd name="T29" fmla="*/ 0 h 5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69" h="506">
                <a:moveTo>
                  <a:pt x="0" y="506"/>
                </a:moveTo>
                <a:lnTo>
                  <a:pt x="269" y="463"/>
                </a:lnTo>
                <a:lnTo>
                  <a:pt x="539" y="424"/>
                </a:lnTo>
                <a:lnTo>
                  <a:pt x="808" y="359"/>
                </a:lnTo>
                <a:lnTo>
                  <a:pt x="1078" y="496"/>
                </a:lnTo>
                <a:lnTo>
                  <a:pt x="1345" y="444"/>
                </a:lnTo>
                <a:lnTo>
                  <a:pt x="1615" y="489"/>
                </a:lnTo>
                <a:lnTo>
                  <a:pt x="1884" y="163"/>
                </a:lnTo>
                <a:lnTo>
                  <a:pt x="2154" y="435"/>
                </a:lnTo>
                <a:lnTo>
                  <a:pt x="2423" y="480"/>
                </a:lnTo>
                <a:lnTo>
                  <a:pt x="2693" y="130"/>
                </a:lnTo>
                <a:lnTo>
                  <a:pt x="2962" y="126"/>
                </a:lnTo>
                <a:lnTo>
                  <a:pt x="3230" y="355"/>
                </a:lnTo>
                <a:lnTo>
                  <a:pt x="3499" y="120"/>
                </a:lnTo>
                <a:lnTo>
                  <a:pt x="37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072" name="Line 97"/>
          <p:cNvSpPr>
            <a:spLocks noChangeShapeType="1"/>
          </p:cNvSpPr>
          <p:nvPr/>
        </p:nvSpPr>
        <p:spPr bwMode="auto">
          <a:xfrm>
            <a:off x="1692275" y="4837113"/>
            <a:ext cx="128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73" name="Line 98"/>
          <p:cNvSpPr>
            <a:spLocks noChangeShapeType="1"/>
          </p:cNvSpPr>
          <p:nvPr/>
        </p:nvSpPr>
        <p:spPr bwMode="auto">
          <a:xfrm>
            <a:off x="1754188" y="4792663"/>
            <a:ext cx="1587" cy="904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74" name="Line 99"/>
          <p:cNvSpPr>
            <a:spLocks noChangeShapeType="1"/>
          </p:cNvSpPr>
          <p:nvPr/>
        </p:nvSpPr>
        <p:spPr bwMode="auto">
          <a:xfrm>
            <a:off x="2141538" y="4768850"/>
            <a:ext cx="128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75" name="Line 100"/>
          <p:cNvSpPr>
            <a:spLocks noChangeShapeType="1"/>
          </p:cNvSpPr>
          <p:nvPr/>
        </p:nvSpPr>
        <p:spPr bwMode="auto">
          <a:xfrm>
            <a:off x="2203450" y="4724400"/>
            <a:ext cx="1588" cy="920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76" name="Line 101"/>
          <p:cNvSpPr>
            <a:spLocks noChangeShapeType="1"/>
          </p:cNvSpPr>
          <p:nvPr/>
        </p:nvSpPr>
        <p:spPr bwMode="auto">
          <a:xfrm>
            <a:off x="2589213" y="4706938"/>
            <a:ext cx="1301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77" name="Line 102"/>
          <p:cNvSpPr>
            <a:spLocks noChangeShapeType="1"/>
          </p:cNvSpPr>
          <p:nvPr/>
        </p:nvSpPr>
        <p:spPr bwMode="auto">
          <a:xfrm>
            <a:off x="2652713" y="4662488"/>
            <a:ext cx="1587" cy="920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78" name="Line 103"/>
          <p:cNvSpPr>
            <a:spLocks noChangeShapeType="1"/>
          </p:cNvSpPr>
          <p:nvPr/>
        </p:nvSpPr>
        <p:spPr bwMode="auto">
          <a:xfrm>
            <a:off x="3038475" y="4603750"/>
            <a:ext cx="128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79" name="Line 104"/>
          <p:cNvSpPr>
            <a:spLocks noChangeShapeType="1"/>
          </p:cNvSpPr>
          <p:nvPr/>
        </p:nvSpPr>
        <p:spPr bwMode="auto">
          <a:xfrm>
            <a:off x="3100388" y="4559300"/>
            <a:ext cx="1587" cy="904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0" name="Line 105"/>
          <p:cNvSpPr>
            <a:spLocks noChangeShapeType="1"/>
          </p:cNvSpPr>
          <p:nvPr/>
        </p:nvSpPr>
        <p:spPr bwMode="auto">
          <a:xfrm>
            <a:off x="3487738" y="4821238"/>
            <a:ext cx="128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1" name="Line 106"/>
          <p:cNvSpPr>
            <a:spLocks noChangeShapeType="1"/>
          </p:cNvSpPr>
          <p:nvPr/>
        </p:nvSpPr>
        <p:spPr bwMode="auto">
          <a:xfrm>
            <a:off x="3549650" y="4776788"/>
            <a:ext cx="1588" cy="920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2" name="Line 107"/>
          <p:cNvSpPr>
            <a:spLocks noChangeShapeType="1"/>
          </p:cNvSpPr>
          <p:nvPr/>
        </p:nvSpPr>
        <p:spPr bwMode="auto">
          <a:xfrm>
            <a:off x="3933825" y="4738688"/>
            <a:ext cx="1270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3" name="Line 108"/>
          <p:cNvSpPr>
            <a:spLocks noChangeShapeType="1"/>
          </p:cNvSpPr>
          <p:nvPr/>
        </p:nvSpPr>
        <p:spPr bwMode="auto">
          <a:xfrm>
            <a:off x="3994150" y="4694238"/>
            <a:ext cx="1588" cy="920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4" name="Line 109"/>
          <p:cNvSpPr>
            <a:spLocks noChangeShapeType="1"/>
          </p:cNvSpPr>
          <p:nvPr/>
        </p:nvSpPr>
        <p:spPr bwMode="auto">
          <a:xfrm>
            <a:off x="4381500" y="4810125"/>
            <a:ext cx="1301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5" name="Line 110"/>
          <p:cNvSpPr>
            <a:spLocks noChangeShapeType="1"/>
          </p:cNvSpPr>
          <p:nvPr/>
        </p:nvSpPr>
        <p:spPr bwMode="auto">
          <a:xfrm>
            <a:off x="4445000" y="4765675"/>
            <a:ext cx="1588" cy="920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6" name="Line 111"/>
          <p:cNvSpPr>
            <a:spLocks noChangeShapeType="1"/>
          </p:cNvSpPr>
          <p:nvPr/>
        </p:nvSpPr>
        <p:spPr bwMode="auto">
          <a:xfrm>
            <a:off x="4830763" y="4292600"/>
            <a:ext cx="128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7" name="Line 112"/>
          <p:cNvSpPr>
            <a:spLocks noChangeShapeType="1"/>
          </p:cNvSpPr>
          <p:nvPr/>
        </p:nvSpPr>
        <p:spPr bwMode="auto">
          <a:xfrm>
            <a:off x="4892675" y="4248150"/>
            <a:ext cx="1588" cy="920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8" name="Line 113"/>
          <p:cNvSpPr>
            <a:spLocks noChangeShapeType="1"/>
          </p:cNvSpPr>
          <p:nvPr/>
        </p:nvSpPr>
        <p:spPr bwMode="auto">
          <a:xfrm>
            <a:off x="5278438" y="4724400"/>
            <a:ext cx="1301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9" name="Line 114"/>
          <p:cNvSpPr>
            <a:spLocks noChangeShapeType="1"/>
          </p:cNvSpPr>
          <p:nvPr/>
        </p:nvSpPr>
        <p:spPr bwMode="auto">
          <a:xfrm>
            <a:off x="5341938" y="4679950"/>
            <a:ext cx="1587" cy="920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0" name="Line 115"/>
          <p:cNvSpPr>
            <a:spLocks noChangeShapeType="1"/>
          </p:cNvSpPr>
          <p:nvPr/>
        </p:nvSpPr>
        <p:spPr bwMode="auto">
          <a:xfrm>
            <a:off x="5727700" y="4795838"/>
            <a:ext cx="128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1" name="Line 116"/>
          <p:cNvSpPr>
            <a:spLocks noChangeShapeType="1"/>
          </p:cNvSpPr>
          <p:nvPr/>
        </p:nvSpPr>
        <p:spPr bwMode="auto">
          <a:xfrm>
            <a:off x="5789613" y="4751388"/>
            <a:ext cx="1587" cy="904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2" name="Line 117"/>
          <p:cNvSpPr>
            <a:spLocks noChangeShapeType="1"/>
          </p:cNvSpPr>
          <p:nvPr/>
        </p:nvSpPr>
        <p:spPr bwMode="auto">
          <a:xfrm>
            <a:off x="6176963" y="4240213"/>
            <a:ext cx="128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3" name="Line 118"/>
          <p:cNvSpPr>
            <a:spLocks noChangeShapeType="1"/>
          </p:cNvSpPr>
          <p:nvPr/>
        </p:nvSpPr>
        <p:spPr bwMode="auto">
          <a:xfrm>
            <a:off x="6238875" y="4195763"/>
            <a:ext cx="1588" cy="920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4" name="Line 119"/>
          <p:cNvSpPr>
            <a:spLocks noChangeShapeType="1"/>
          </p:cNvSpPr>
          <p:nvPr/>
        </p:nvSpPr>
        <p:spPr bwMode="auto">
          <a:xfrm>
            <a:off x="6626225" y="4233863"/>
            <a:ext cx="128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5" name="Line 120"/>
          <p:cNvSpPr>
            <a:spLocks noChangeShapeType="1"/>
          </p:cNvSpPr>
          <p:nvPr/>
        </p:nvSpPr>
        <p:spPr bwMode="auto">
          <a:xfrm>
            <a:off x="6688138" y="4189413"/>
            <a:ext cx="1587" cy="920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6" name="Line 121"/>
          <p:cNvSpPr>
            <a:spLocks noChangeShapeType="1"/>
          </p:cNvSpPr>
          <p:nvPr/>
        </p:nvSpPr>
        <p:spPr bwMode="auto">
          <a:xfrm>
            <a:off x="7070725" y="4597400"/>
            <a:ext cx="128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7" name="Line 122"/>
          <p:cNvSpPr>
            <a:spLocks noChangeShapeType="1"/>
          </p:cNvSpPr>
          <p:nvPr/>
        </p:nvSpPr>
        <p:spPr bwMode="auto">
          <a:xfrm>
            <a:off x="7134225" y="4552950"/>
            <a:ext cx="1588" cy="920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8" name="Line 123"/>
          <p:cNvSpPr>
            <a:spLocks noChangeShapeType="1"/>
          </p:cNvSpPr>
          <p:nvPr/>
        </p:nvSpPr>
        <p:spPr bwMode="auto">
          <a:xfrm>
            <a:off x="7519988" y="4224338"/>
            <a:ext cx="128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9" name="Line 124"/>
          <p:cNvSpPr>
            <a:spLocks noChangeShapeType="1"/>
          </p:cNvSpPr>
          <p:nvPr/>
        </p:nvSpPr>
        <p:spPr bwMode="auto">
          <a:xfrm>
            <a:off x="7581900" y="4181475"/>
            <a:ext cx="1588" cy="904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0" name="Line 125"/>
          <p:cNvSpPr>
            <a:spLocks noChangeShapeType="1"/>
          </p:cNvSpPr>
          <p:nvPr/>
        </p:nvSpPr>
        <p:spPr bwMode="auto">
          <a:xfrm>
            <a:off x="7967663" y="4033838"/>
            <a:ext cx="1301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1" name="Line 126"/>
          <p:cNvSpPr>
            <a:spLocks noChangeShapeType="1"/>
          </p:cNvSpPr>
          <p:nvPr/>
        </p:nvSpPr>
        <p:spPr bwMode="auto">
          <a:xfrm>
            <a:off x="8031163" y="3989388"/>
            <a:ext cx="1587" cy="904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2" name="Freeform 127"/>
          <p:cNvSpPr>
            <a:spLocks/>
          </p:cNvSpPr>
          <p:nvPr/>
        </p:nvSpPr>
        <p:spPr bwMode="auto">
          <a:xfrm>
            <a:off x="1754188" y="3917950"/>
            <a:ext cx="6276975" cy="922338"/>
          </a:xfrm>
          <a:custGeom>
            <a:avLst/>
            <a:gdLst>
              <a:gd name="T0" fmla="*/ 0 w 3769"/>
              <a:gd name="T1" fmla="*/ 2147483647 h 581"/>
              <a:gd name="T2" fmla="*/ 2147483647 w 3769"/>
              <a:gd name="T3" fmla="*/ 2147483647 h 581"/>
              <a:gd name="T4" fmla="*/ 2147483647 w 3769"/>
              <a:gd name="T5" fmla="*/ 2147483647 h 581"/>
              <a:gd name="T6" fmla="*/ 2147483647 w 3769"/>
              <a:gd name="T7" fmla="*/ 2147483647 h 581"/>
              <a:gd name="T8" fmla="*/ 2147483647 w 3769"/>
              <a:gd name="T9" fmla="*/ 2147483647 h 581"/>
              <a:gd name="T10" fmla="*/ 2147483647 w 3769"/>
              <a:gd name="T11" fmla="*/ 2147483647 h 581"/>
              <a:gd name="T12" fmla="*/ 2147483647 w 3769"/>
              <a:gd name="T13" fmla="*/ 2147483647 h 581"/>
              <a:gd name="T14" fmla="*/ 2147483647 w 3769"/>
              <a:gd name="T15" fmla="*/ 2147483647 h 581"/>
              <a:gd name="T16" fmla="*/ 2147483647 w 3769"/>
              <a:gd name="T17" fmla="*/ 2147483647 h 581"/>
              <a:gd name="T18" fmla="*/ 2147483647 w 3769"/>
              <a:gd name="T19" fmla="*/ 2147483647 h 581"/>
              <a:gd name="T20" fmla="*/ 2147483647 w 3769"/>
              <a:gd name="T21" fmla="*/ 2147483647 h 581"/>
              <a:gd name="T22" fmla="*/ 2147483647 w 3769"/>
              <a:gd name="T23" fmla="*/ 2147483647 h 581"/>
              <a:gd name="T24" fmla="*/ 2147483647 w 3769"/>
              <a:gd name="T25" fmla="*/ 2147483647 h 581"/>
              <a:gd name="T26" fmla="*/ 2147483647 w 3769"/>
              <a:gd name="T27" fmla="*/ 2147483647 h 581"/>
              <a:gd name="T28" fmla="*/ 2147483647 w 3769"/>
              <a:gd name="T29" fmla="*/ 0 h 5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69" h="581">
                <a:moveTo>
                  <a:pt x="0" y="581"/>
                </a:moveTo>
                <a:lnTo>
                  <a:pt x="269" y="540"/>
                </a:lnTo>
                <a:lnTo>
                  <a:pt x="539" y="488"/>
                </a:lnTo>
                <a:lnTo>
                  <a:pt x="808" y="428"/>
                </a:lnTo>
                <a:lnTo>
                  <a:pt x="1078" y="569"/>
                </a:lnTo>
                <a:lnTo>
                  <a:pt x="1345" y="517"/>
                </a:lnTo>
                <a:lnTo>
                  <a:pt x="1615" y="558"/>
                </a:lnTo>
                <a:lnTo>
                  <a:pt x="1884" y="216"/>
                </a:lnTo>
                <a:lnTo>
                  <a:pt x="2154" y="506"/>
                </a:lnTo>
                <a:lnTo>
                  <a:pt x="2423" y="549"/>
                </a:lnTo>
                <a:lnTo>
                  <a:pt x="2693" y="292"/>
                </a:lnTo>
                <a:lnTo>
                  <a:pt x="2962" y="171"/>
                </a:lnTo>
                <a:lnTo>
                  <a:pt x="3230" y="411"/>
                </a:lnTo>
                <a:lnTo>
                  <a:pt x="3499" y="126"/>
                </a:lnTo>
                <a:lnTo>
                  <a:pt x="37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103" name="Line 128"/>
          <p:cNvSpPr>
            <a:spLocks noChangeShapeType="1"/>
          </p:cNvSpPr>
          <p:nvPr/>
        </p:nvSpPr>
        <p:spPr bwMode="auto">
          <a:xfrm>
            <a:off x="1692275" y="4840288"/>
            <a:ext cx="128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4" name="Line 129"/>
          <p:cNvSpPr>
            <a:spLocks noChangeShapeType="1"/>
          </p:cNvSpPr>
          <p:nvPr/>
        </p:nvSpPr>
        <p:spPr bwMode="auto">
          <a:xfrm>
            <a:off x="2141538" y="4775200"/>
            <a:ext cx="128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5" name="Line 130"/>
          <p:cNvSpPr>
            <a:spLocks noChangeShapeType="1"/>
          </p:cNvSpPr>
          <p:nvPr/>
        </p:nvSpPr>
        <p:spPr bwMode="auto">
          <a:xfrm>
            <a:off x="2589213" y="4692650"/>
            <a:ext cx="1301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6" name="Line 131"/>
          <p:cNvSpPr>
            <a:spLocks noChangeShapeType="1"/>
          </p:cNvSpPr>
          <p:nvPr/>
        </p:nvSpPr>
        <p:spPr bwMode="auto">
          <a:xfrm>
            <a:off x="3038475" y="4597400"/>
            <a:ext cx="128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7" name="Line 132"/>
          <p:cNvSpPr>
            <a:spLocks noChangeShapeType="1"/>
          </p:cNvSpPr>
          <p:nvPr/>
        </p:nvSpPr>
        <p:spPr bwMode="auto">
          <a:xfrm>
            <a:off x="3487738" y="4821238"/>
            <a:ext cx="128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8" name="Line 133"/>
          <p:cNvSpPr>
            <a:spLocks noChangeShapeType="1"/>
          </p:cNvSpPr>
          <p:nvPr/>
        </p:nvSpPr>
        <p:spPr bwMode="auto">
          <a:xfrm>
            <a:off x="3933825" y="4738688"/>
            <a:ext cx="1270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9" name="Line 134"/>
          <p:cNvSpPr>
            <a:spLocks noChangeShapeType="1"/>
          </p:cNvSpPr>
          <p:nvPr/>
        </p:nvSpPr>
        <p:spPr bwMode="auto">
          <a:xfrm>
            <a:off x="4381500" y="4803775"/>
            <a:ext cx="1301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0" name="Line 135"/>
          <p:cNvSpPr>
            <a:spLocks noChangeShapeType="1"/>
          </p:cNvSpPr>
          <p:nvPr/>
        </p:nvSpPr>
        <p:spPr bwMode="auto">
          <a:xfrm>
            <a:off x="4830763" y="4260850"/>
            <a:ext cx="128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1" name="Line 136"/>
          <p:cNvSpPr>
            <a:spLocks noChangeShapeType="1"/>
          </p:cNvSpPr>
          <p:nvPr/>
        </p:nvSpPr>
        <p:spPr bwMode="auto">
          <a:xfrm>
            <a:off x="5278438" y="4721225"/>
            <a:ext cx="1301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2" name="Line 137"/>
          <p:cNvSpPr>
            <a:spLocks noChangeShapeType="1"/>
          </p:cNvSpPr>
          <p:nvPr/>
        </p:nvSpPr>
        <p:spPr bwMode="auto">
          <a:xfrm>
            <a:off x="5727700" y="4789488"/>
            <a:ext cx="128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3" name="Line 138"/>
          <p:cNvSpPr>
            <a:spLocks noChangeShapeType="1"/>
          </p:cNvSpPr>
          <p:nvPr/>
        </p:nvSpPr>
        <p:spPr bwMode="auto">
          <a:xfrm>
            <a:off x="6176963" y="4381500"/>
            <a:ext cx="128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4" name="Line 139"/>
          <p:cNvSpPr>
            <a:spLocks noChangeShapeType="1"/>
          </p:cNvSpPr>
          <p:nvPr/>
        </p:nvSpPr>
        <p:spPr bwMode="auto">
          <a:xfrm>
            <a:off x="6626225" y="4189413"/>
            <a:ext cx="128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5" name="Line 140"/>
          <p:cNvSpPr>
            <a:spLocks noChangeShapeType="1"/>
          </p:cNvSpPr>
          <p:nvPr/>
        </p:nvSpPr>
        <p:spPr bwMode="auto">
          <a:xfrm>
            <a:off x="7070725" y="4570413"/>
            <a:ext cx="128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6" name="Line 141"/>
          <p:cNvSpPr>
            <a:spLocks noChangeShapeType="1"/>
          </p:cNvSpPr>
          <p:nvPr/>
        </p:nvSpPr>
        <p:spPr bwMode="auto">
          <a:xfrm>
            <a:off x="7519988" y="4117975"/>
            <a:ext cx="128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7" name="Line 142"/>
          <p:cNvSpPr>
            <a:spLocks noChangeShapeType="1"/>
          </p:cNvSpPr>
          <p:nvPr/>
        </p:nvSpPr>
        <p:spPr bwMode="auto">
          <a:xfrm>
            <a:off x="7967663" y="3917950"/>
            <a:ext cx="1301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8" name="Rectangle 143"/>
          <p:cNvSpPr>
            <a:spLocks noChangeArrowheads="1"/>
          </p:cNvSpPr>
          <p:nvPr/>
        </p:nvSpPr>
        <p:spPr bwMode="auto">
          <a:xfrm>
            <a:off x="3363913" y="479425"/>
            <a:ext cx="24320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500" b="1">
                <a:solidFill>
                  <a:srgbClr val="000000"/>
                </a:solidFill>
                <a:latin typeface="Arial" pitchFamily="34" charset="0"/>
              </a:rPr>
              <a:t>Triad Census Distributions</a:t>
            </a:r>
            <a:endParaRPr lang="en-US" altLang="en-US" sz="2800"/>
          </a:p>
        </p:txBody>
      </p:sp>
      <p:sp>
        <p:nvSpPr>
          <p:cNvPr id="127119" name="Rectangle 144"/>
          <p:cNvSpPr>
            <a:spLocks noChangeArrowheads="1"/>
          </p:cNvSpPr>
          <p:nvPr/>
        </p:nvSpPr>
        <p:spPr bwMode="auto">
          <a:xfrm>
            <a:off x="3059113" y="719138"/>
            <a:ext cx="3328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1500">
                <a:solidFill>
                  <a:srgbClr val="000000"/>
                </a:solidFill>
                <a:latin typeface="Arial" pitchFamily="34" charset="0"/>
              </a:rPr>
              <a:t>Standardized Difference from Expected</a:t>
            </a:r>
          </a:p>
          <a:p>
            <a:pPr algn="ctr" eaLnBrk="1" hangingPunct="1">
              <a:spcBef>
                <a:spcPct val="0"/>
              </a:spcBef>
              <a:buFontTx/>
              <a:buNone/>
            </a:pPr>
            <a:r>
              <a:rPr lang="en-US" altLang="en-US" sz="1500">
                <a:solidFill>
                  <a:srgbClr val="000000"/>
                </a:solidFill>
                <a:latin typeface="Arial" pitchFamily="34" charset="0"/>
              </a:rPr>
              <a:t>Data from Add Health</a:t>
            </a:r>
            <a:endParaRPr lang="en-US" altLang="en-US" sz="2800"/>
          </a:p>
        </p:txBody>
      </p:sp>
      <p:grpSp>
        <p:nvGrpSpPr>
          <p:cNvPr id="127120" name="Group 145"/>
          <p:cNvGrpSpPr>
            <a:grpSpLocks/>
          </p:cNvGrpSpPr>
          <p:nvPr/>
        </p:nvGrpSpPr>
        <p:grpSpPr bwMode="auto">
          <a:xfrm>
            <a:off x="1546225" y="5745163"/>
            <a:ext cx="412750" cy="596900"/>
            <a:chOff x="651" y="981"/>
            <a:chExt cx="260" cy="376"/>
          </a:xfrm>
        </p:grpSpPr>
        <p:sp>
          <p:nvSpPr>
            <p:cNvPr id="127268" name="Rectangle 146"/>
            <p:cNvSpPr>
              <a:spLocks noChangeArrowheads="1"/>
            </p:cNvSpPr>
            <p:nvPr/>
          </p:nvSpPr>
          <p:spPr bwMode="auto">
            <a:xfrm>
              <a:off x="651" y="1184"/>
              <a:ext cx="2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012</a:t>
              </a:r>
            </a:p>
          </p:txBody>
        </p:sp>
        <p:grpSp>
          <p:nvGrpSpPr>
            <p:cNvPr id="127269" name="Group 147"/>
            <p:cNvGrpSpPr>
              <a:grpSpLocks/>
            </p:cNvGrpSpPr>
            <p:nvPr/>
          </p:nvGrpSpPr>
          <p:grpSpPr bwMode="auto">
            <a:xfrm>
              <a:off x="683" y="981"/>
              <a:ext cx="196" cy="180"/>
              <a:chOff x="171" y="1111"/>
              <a:chExt cx="196" cy="180"/>
            </a:xfrm>
          </p:grpSpPr>
          <p:grpSp>
            <p:nvGrpSpPr>
              <p:cNvPr id="127270" name="Group 148"/>
              <p:cNvGrpSpPr>
                <a:grpSpLocks/>
              </p:cNvGrpSpPr>
              <p:nvPr/>
            </p:nvGrpSpPr>
            <p:grpSpPr bwMode="auto">
              <a:xfrm>
                <a:off x="171" y="1111"/>
                <a:ext cx="196" cy="180"/>
                <a:chOff x="171" y="1111"/>
                <a:chExt cx="196" cy="180"/>
              </a:xfrm>
            </p:grpSpPr>
            <p:sp>
              <p:nvSpPr>
                <p:cNvPr id="127272" name="Oval 149"/>
                <p:cNvSpPr>
                  <a:spLocks noChangeArrowheads="1"/>
                </p:cNvSpPr>
                <p:nvPr/>
              </p:nvSpPr>
              <p:spPr bwMode="auto">
                <a:xfrm>
                  <a:off x="259" y="1111"/>
                  <a:ext cx="20"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273" name="Group 150"/>
                <p:cNvGrpSpPr>
                  <a:grpSpLocks/>
                </p:cNvGrpSpPr>
                <p:nvPr/>
              </p:nvGrpSpPr>
              <p:grpSpPr bwMode="auto">
                <a:xfrm>
                  <a:off x="171" y="1271"/>
                  <a:ext cx="196" cy="20"/>
                  <a:chOff x="171" y="1271"/>
                  <a:chExt cx="196" cy="20"/>
                </a:xfrm>
              </p:grpSpPr>
              <p:sp>
                <p:nvSpPr>
                  <p:cNvPr id="127274" name="Oval 151"/>
                  <p:cNvSpPr>
                    <a:spLocks noChangeArrowheads="1"/>
                  </p:cNvSpPr>
                  <p:nvPr/>
                </p:nvSpPr>
                <p:spPr bwMode="auto">
                  <a:xfrm>
                    <a:off x="347" y="1271"/>
                    <a:ext cx="20"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275" name="Oval 152"/>
                  <p:cNvSpPr>
                    <a:spLocks noChangeArrowheads="1"/>
                  </p:cNvSpPr>
                  <p:nvPr/>
                </p:nvSpPr>
                <p:spPr bwMode="auto">
                  <a:xfrm>
                    <a:off x="171" y="1271"/>
                    <a:ext cx="20"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271" name="Line 153"/>
              <p:cNvSpPr>
                <a:spLocks noChangeShapeType="1"/>
              </p:cNvSpPr>
              <p:nvPr/>
            </p:nvSpPr>
            <p:spPr bwMode="auto">
              <a:xfrm flipV="1">
                <a:off x="191" y="1147"/>
                <a:ext cx="68" cy="11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21" name="Group 154"/>
          <p:cNvGrpSpPr>
            <a:grpSpLocks/>
          </p:cNvGrpSpPr>
          <p:nvPr/>
        </p:nvGrpSpPr>
        <p:grpSpPr bwMode="auto">
          <a:xfrm>
            <a:off x="1995488" y="5743575"/>
            <a:ext cx="412750" cy="598488"/>
            <a:chOff x="1158" y="981"/>
            <a:chExt cx="260" cy="377"/>
          </a:xfrm>
        </p:grpSpPr>
        <p:sp>
          <p:nvSpPr>
            <p:cNvPr id="127260" name="Rectangle 155"/>
            <p:cNvSpPr>
              <a:spLocks noChangeArrowheads="1"/>
            </p:cNvSpPr>
            <p:nvPr/>
          </p:nvSpPr>
          <p:spPr bwMode="auto">
            <a:xfrm>
              <a:off x="1158" y="1185"/>
              <a:ext cx="2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102</a:t>
              </a:r>
            </a:p>
          </p:txBody>
        </p:sp>
        <p:grpSp>
          <p:nvGrpSpPr>
            <p:cNvPr id="127261" name="Group 156"/>
            <p:cNvGrpSpPr>
              <a:grpSpLocks/>
            </p:cNvGrpSpPr>
            <p:nvPr/>
          </p:nvGrpSpPr>
          <p:grpSpPr bwMode="auto">
            <a:xfrm>
              <a:off x="1190" y="981"/>
              <a:ext cx="196" cy="180"/>
              <a:chOff x="171" y="1391"/>
              <a:chExt cx="196" cy="180"/>
            </a:xfrm>
          </p:grpSpPr>
          <p:grpSp>
            <p:nvGrpSpPr>
              <p:cNvPr id="127262" name="Group 157"/>
              <p:cNvGrpSpPr>
                <a:grpSpLocks/>
              </p:cNvGrpSpPr>
              <p:nvPr/>
            </p:nvGrpSpPr>
            <p:grpSpPr bwMode="auto">
              <a:xfrm>
                <a:off x="171" y="1391"/>
                <a:ext cx="196" cy="180"/>
                <a:chOff x="171" y="1391"/>
                <a:chExt cx="196" cy="180"/>
              </a:xfrm>
            </p:grpSpPr>
            <p:sp>
              <p:nvSpPr>
                <p:cNvPr id="127264" name="Oval 158"/>
                <p:cNvSpPr>
                  <a:spLocks noChangeArrowheads="1"/>
                </p:cNvSpPr>
                <p:nvPr/>
              </p:nvSpPr>
              <p:spPr bwMode="auto">
                <a:xfrm>
                  <a:off x="259" y="1391"/>
                  <a:ext cx="20"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265" name="Group 159"/>
                <p:cNvGrpSpPr>
                  <a:grpSpLocks/>
                </p:cNvGrpSpPr>
                <p:nvPr/>
              </p:nvGrpSpPr>
              <p:grpSpPr bwMode="auto">
                <a:xfrm>
                  <a:off x="171" y="1551"/>
                  <a:ext cx="196" cy="20"/>
                  <a:chOff x="171" y="1551"/>
                  <a:chExt cx="196" cy="20"/>
                </a:xfrm>
              </p:grpSpPr>
              <p:sp>
                <p:nvSpPr>
                  <p:cNvPr id="127266" name="Oval 160"/>
                  <p:cNvSpPr>
                    <a:spLocks noChangeArrowheads="1"/>
                  </p:cNvSpPr>
                  <p:nvPr/>
                </p:nvSpPr>
                <p:spPr bwMode="auto">
                  <a:xfrm>
                    <a:off x="347" y="1551"/>
                    <a:ext cx="20"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267" name="Oval 161"/>
                  <p:cNvSpPr>
                    <a:spLocks noChangeArrowheads="1"/>
                  </p:cNvSpPr>
                  <p:nvPr/>
                </p:nvSpPr>
                <p:spPr bwMode="auto">
                  <a:xfrm>
                    <a:off x="171" y="1551"/>
                    <a:ext cx="20"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263" name="Line 162"/>
              <p:cNvSpPr>
                <a:spLocks noChangeShapeType="1"/>
              </p:cNvSpPr>
              <p:nvPr/>
            </p:nvSpPr>
            <p:spPr bwMode="auto">
              <a:xfrm flipV="1">
                <a:off x="191" y="1427"/>
                <a:ext cx="68" cy="112"/>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22" name="Group 163"/>
          <p:cNvGrpSpPr>
            <a:grpSpLocks/>
          </p:cNvGrpSpPr>
          <p:nvPr/>
        </p:nvGrpSpPr>
        <p:grpSpPr bwMode="auto">
          <a:xfrm>
            <a:off x="2389188" y="5746750"/>
            <a:ext cx="522287" cy="592138"/>
            <a:chOff x="1038" y="1442"/>
            <a:chExt cx="329" cy="373"/>
          </a:xfrm>
        </p:grpSpPr>
        <p:sp>
          <p:nvSpPr>
            <p:cNvPr id="127251" name="Rectangle 164"/>
            <p:cNvSpPr>
              <a:spLocks noChangeArrowheads="1"/>
            </p:cNvSpPr>
            <p:nvPr/>
          </p:nvSpPr>
          <p:spPr bwMode="auto">
            <a:xfrm>
              <a:off x="1038" y="1642"/>
              <a:ext cx="32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021D</a:t>
              </a:r>
            </a:p>
          </p:txBody>
        </p:sp>
        <p:grpSp>
          <p:nvGrpSpPr>
            <p:cNvPr id="127252" name="Group 165"/>
            <p:cNvGrpSpPr>
              <a:grpSpLocks/>
            </p:cNvGrpSpPr>
            <p:nvPr/>
          </p:nvGrpSpPr>
          <p:grpSpPr bwMode="auto">
            <a:xfrm>
              <a:off x="1105" y="1442"/>
              <a:ext cx="196" cy="180"/>
              <a:chOff x="171" y="1641"/>
              <a:chExt cx="196" cy="180"/>
            </a:xfrm>
          </p:grpSpPr>
          <p:grpSp>
            <p:nvGrpSpPr>
              <p:cNvPr id="127253" name="Group 166"/>
              <p:cNvGrpSpPr>
                <a:grpSpLocks/>
              </p:cNvGrpSpPr>
              <p:nvPr/>
            </p:nvGrpSpPr>
            <p:grpSpPr bwMode="auto">
              <a:xfrm>
                <a:off x="171" y="1641"/>
                <a:ext cx="196" cy="180"/>
                <a:chOff x="171" y="1641"/>
                <a:chExt cx="196" cy="180"/>
              </a:xfrm>
            </p:grpSpPr>
            <p:sp>
              <p:nvSpPr>
                <p:cNvPr id="127256" name="Oval 167"/>
                <p:cNvSpPr>
                  <a:spLocks noChangeArrowheads="1"/>
                </p:cNvSpPr>
                <p:nvPr/>
              </p:nvSpPr>
              <p:spPr bwMode="auto">
                <a:xfrm>
                  <a:off x="259" y="1641"/>
                  <a:ext cx="20"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257" name="Group 168"/>
                <p:cNvGrpSpPr>
                  <a:grpSpLocks/>
                </p:cNvGrpSpPr>
                <p:nvPr/>
              </p:nvGrpSpPr>
              <p:grpSpPr bwMode="auto">
                <a:xfrm>
                  <a:off x="171" y="1801"/>
                  <a:ext cx="196" cy="20"/>
                  <a:chOff x="171" y="1801"/>
                  <a:chExt cx="196" cy="20"/>
                </a:xfrm>
              </p:grpSpPr>
              <p:sp>
                <p:nvSpPr>
                  <p:cNvPr id="127258" name="Oval 169"/>
                  <p:cNvSpPr>
                    <a:spLocks noChangeArrowheads="1"/>
                  </p:cNvSpPr>
                  <p:nvPr/>
                </p:nvSpPr>
                <p:spPr bwMode="auto">
                  <a:xfrm>
                    <a:off x="347" y="1801"/>
                    <a:ext cx="20"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259" name="Oval 170"/>
                  <p:cNvSpPr>
                    <a:spLocks noChangeArrowheads="1"/>
                  </p:cNvSpPr>
                  <p:nvPr/>
                </p:nvSpPr>
                <p:spPr bwMode="auto">
                  <a:xfrm>
                    <a:off x="171" y="1801"/>
                    <a:ext cx="20"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254" name="Line 171"/>
              <p:cNvSpPr>
                <a:spLocks noChangeShapeType="1"/>
              </p:cNvSpPr>
              <p:nvPr/>
            </p:nvSpPr>
            <p:spPr bwMode="auto">
              <a:xfrm flipH="1">
                <a:off x="195" y="1671"/>
                <a:ext cx="60" cy="111"/>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255" name="Line 172"/>
              <p:cNvSpPr>
                <a:spLocks noChangeShapeType="1"/>
              </p:cNvSpPr>
              <p:nvPr/>
            </p:nvSpPr>
            <p:spPr bwMode="auto">
              <a:xfrm>
                <a:off x="282" y="1677"/>
                <a:ext cx="57" cy="99"/>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23" name="Group 173"/>
          <p:cNvGrpSpPr>
            <a:grpSpLocks/>
          </p:cNvGrpSpPr>
          <p:nvPr/>
        </p:nvGrpSpPr>
        <p:grpSpPr bwMode="auto">
          <a:xfrm>
            <a:off x="2840038" y="5745163"/>
            <a:ext cx="522287" cy="593725"/>
            <a:chOff x="1054" y="1852"/>
            <a:chExt cx="329" cy="374"/>
          </a:xfrm>
        </p:grpSpPr>
        <p:sp>
          <p:nvSpPr>
            <p:cNvPr id="127242" name="Rectangle 174"/>
            <p:cNvSpPr>
              <a:spLocks noChangeArrowheads="1"/>
            </p:cNvSpPr>
            <p:nvPr/>
          </p:nvSpPr>
          <p:spPr bwMode="auto">
            <a:xfrm>
              <a:off x="1054" y="2053"/>
              <a:ext cx="32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021U</a:t>
              </a:r>
            </a:p>
          </p:txBody>
        </p:sp>
        <p:grpSp>
          <p:nvGrpSpPr>
            <p:cNvPr id="127243" name="Group 175"/>
            <p:cNvGrpSpPr>
              <a:grpSpLocks/>
            </p:cNvGrpSpPr>
            <p:nvPr/>
          </p:nvGrpSpPr>
          <p:grpSpPr bwMode="auto">
            <a:xfrm>
              <a:off x="1095" y="1852"/>
              <a:ext cx="246" cy="180"/>
              <a:chOff x="146" y="1927"/>
              <a:chExt cx="246" cy="180"/>
            </a:xfrm>
          </p:grpSpPr>
          <p:grpSp>
            <p:nvGrpSpPr>
              <p:cNvPr id="127244" name="Group 176"/>
              <p:cNvGrpSpPr>
                <a:grpSpLocks/>
              </p:cNvGrpSpPr>
              <p:nvPr/>
            </p:nvGrpSpPr>
            <p:grpSpPr bwMode="auto">
              <a:xfrm>
                <a:off x="146" y="1927"/>
                <a:ext cx="246" cy="180"/>
                <a:chOff x="146" y="1927"/>
                <a:chExt cx="246" cy="180"/>
              </a:xfrm>
            </p:grpSpPr>
            <p:sp>
              <p:nvSpPr>
                <p:cNvPr id="127247" name="Oval 177"/>
                <p:cNvSpPr>
                  <a:spLocks noChangeArrowheads="1"/>
                </p:cNvSpPr>
                <p:nvPr/>
              </p:nvSpPr>
              <p:spPr bwMode="auto">
                <a:xfrm>
                  <a:off x="256" y="1927"/>
                  <a:ext cx="26"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248" name="Group 178"/>
                <p:cNvGrpSpPr>
                  <a:grpSpLocks/>
                </p:cNvGrpSpPr>
                <p:nvPr/>
              </p:nvGrpSpPr>
              <p:grpSpPr bwMode="auto">
                <a:xfrm>
                  <a:off x="146" y="2087"/>
                  <a:ext cx="246" cy="20"/>
                  <a:chOff x="146" y="2087"/>
                  <a:chExt cx="246" cy="20"/>
                </a:xfrm>
              </p:grpSpPr>
              <p:sp>
                <p:nvSpPr>
                  <p:cNvPr id="127249" name="Oval 179"/>
                  <p:cNvSpPr>
                    <a:spLocks noChangeArrowheads="1"/>
                  </p:cNvSpPr>
                  <p:nvPr/>
                </p:nvSpPr>
                <p:spPr bwMode="auto">
                  <a:xfrm>
                    <a:off x="365" y="2087"/>
                    <a:ext cx="27"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250" name="Oval 180"/>
                  <p:cNvSpPr>
                    <a:spLocks noChangeArrowheads="1"/>
                  </p:cNvSpPr>
                  <p:nvPr/>
                </p:nvSpPr>
                <p:spPr bwMode="auto">
                  <a:xfrm>
                    <a:off x="146" y="2087"/>
                    <a:ext cx="27"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245" name="Line 181"/>
              <p:cNvSpPr>
                <a:spLocks noChangeShapeType="1"/>
              </p:cNvSpPr>
              <p:nvPr/>
            </p:nvSpPr>
            <p:spPr bwMode="auto">
              <a:xfrm flipV="1">
                <a:off x="177" y="1970"/>
                <a:ext cx="78"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246" name="Line 182"/>
              <p:cNvSpPr>
                <a:spLocks noChangeShapeType="1"/>
              </p:cNvSpPr>
              <p:nvPr/>
            </p:nvSpPr>
            <p:spPr bwMode="auto">
              <a:xfrm flipH="1" flipV="1">
                <a:off x="289" y="1970"/>
                <a:ext cx="71"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24" name="Group 183"/>
          <p:cNvGrpSpPr>
            <a:grpSpLocks/>
          </p:cNvGrpSpPr>
          <p:nvPr/>
        </p:nvGrpSpPr>
        <p:grpSpPr bwMode="auto">
          <a:xfrm>
            <a:off x="3305175" y="5741988"/>
            <a:ext cx="514350" cy="601662"/>
            <a:chOff x="1000" y="2260"/>
            <a:chExt cx="324" cy="379"/>
          </a:xfrm>
        </p:grpSpPr>
        <p:sp>
          <p:nvSpPr>
            <p:cNvPr id="127233" name="Rectangle 184"/>
            <p:cNvSpPr>
              <a:spLocks noChangeArrowheads="1"/>
            </p:cNvSpPr>
            <p:nvPr/>
          </p:nvSpPr>
          <p:spPr bwMode="auto">
            <a:xfrm>
              <a:off x="1000" y="2466"/>
              <a:ext cx="32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021C</a:t>
              </a:r>
            </a:p>
          </p:txBody>
        </p:sp>
        <p:grpSp>
          <p:nvGrpSpPr>
            <p:cNvPr id="127234" name="Group 185"/>
            <p:cNvGrpSpPr>
              <a:grpSpLocks/>
            </p:cNvGrpSpPr>
            <p:nvPr/>
          </p:nvGrpSpPr>
          <p:grpSpPr bwMode="auto">
            <a:xfrm>
              <a:off x="1045" y="2260"/>
              <a:ext cx="234" cy="180"/>
              <a:chOff x="152" y="2200"/>
              <a:chExt cx="234" cy="180"/>
            </a:xfrm>
          </p:grpSpPr>
          <p:grpSp>
            <p:nvGrpSpPr>
              <p:cNvPr id="127235" name="Group 186"/>
              <p:cNvGrpSpPr>
                <a:grpSpLocks/>
              </p:cNvGrpSpPr>
              <p:nvPr/>
            </p:nvGrpSpPr>
            <p:grpSpPr bwMode="auto">
              <a:xfrm>
                <a:off x="152" y="2200"/>
                <a:ext cx="234" cy="180"/>
                <a:chOff x="152" y="2200"/>
                <a:chExt cx="234" cy="180"/>
              </a:xfrm>
            </p:grpSpPr>
            <p:sp>
              <p:nvSpPr>
                <p:cNvPr id="127238" name="Oval 187"/>
                <p:cNvSpPr>
                  <a:spLocks noChangeArrowheads="1"/>
                </p:cNvSpPr>
                <p:nvPr/>
              </p:nvSpPr>
              <p:spPr bwMode="auto">
                <a:xfrm>
                  <a:off x="256" y="2200"/>
                  <a:ext cx="26"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239" name="Group 188"/>
                <p:cNvGrpSpPr>
                  <a:grpSpLocks/>
                </p:cNvGrpSpPr>
                <p:nvPr/>
              </p:nvGrpSpPr>
              <p:grpSpPr bwMode="auto">
                <a:xfrm>
                  <a:off x="152" y="2360"/>
                  <a:ext cx="234" cy="20"/>
                  <a:chOff x="152" y="2360"/>
                  <a:chExt cx="234" cy="20"/>
                </a:xfrm>
              </p:grpSpPr>
              <p:sp>
                <p:nvSpPr>
                  <p:cNvPr id="127240" name="Oval 189"/>
                  <p:cNvSpPr>
                    <a:spLocks noChangeArrowheads="1"/>
                  </p:cNvSpPr>
                  <p:nvPr/>
                </p:nvSpPr>
                <p:spPr bwMode="auto">
                  <a:xfrm>
                    <a:off x="361" y="2360"/>
                    <a:ext cx="25"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241" name="Oval 190"/>
                  <p:cNvSpPr>
                    <a:spLocks noChangeArrowheads="1"/>
                  </p:cNvSpPr>
                  <p:nvPr/>
                </p:nvSpPr>
                <p:spPr bwMode="auto">
                  <a:xfrm>
                    <a:off x="152" y="2360"/>
                    <a:ext cx="25"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236" name="Line 191"/>
              <p:cNvSpPr>
                <a:spLocks noChangeShapeType="1"/>
              </p:cNvSpPr>
              <p:nvPr/>
            </p:nvSpPr>
            <p:spPr bwMode="auto">
              <a:xfrm flipV="1">
                <a:off x="181" y="2239"/>
                <a:ext cx="75"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237" name="Line 192"/>
              <p:cNvSpPr>
                <a:spLocks noChangeShapeType="1"/>
              </p:cNvSpPr>
              <p:nvPr/>
            </p:nvSpPr>
            <p:spPr bwMode="auto">
              <a:xfrm>
                <a:off x="277" y="2242"/>
                <a:ext cx="89" cy="11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25" name="Group 193"/>
          <p:cNvGrpSpPr>
            <a:grpSpLocks/>
          </p:cNvGrpSpPr>
          <p:nvPr/>
        </p:nvGrpSpPr>
        <p:grpSpPr bwMode="auto">
          <a:xfrm>
            <a:off x="3743325" y="5743575"/>
            <a:ext cx="522288" cy="598488"/>
            <a:chOff x="1665" y="981"/>
            <a:chExt cx="329" cy="377"/>
          </a:xfrm>
        </p:grpSpPr>
        <p:sp>
          <p:nvSpPr>
            <p:cNvPr id="127224" name="Rectangle 194"/>
            <p:cNvSpPr>
              <a:spLocks noChangeArrowheads="1"/>
            </p:cNvSpPr>
            <p:nvPr/>
          </p:nvSpPr>
          <p:spPr bwMode="auto">
            <a:xfrm>
              <a:off x="1665" y="1185"/>
              <a:ext cx="32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111D</a:t>
              </a:r>
            </a:p>
          </p:txBody>
        </p:sp>
        <p:grpSp>
          <p:nvGrpSpPr>
            <p:cNvPr id="127225" name="Group 195"/>
            <p:cNvGrpSpPr>
              <a:grpSpLocks/>
            </p:cNvGrpSpPr>
            <p:nvPr/>
          </p:nvGrpSpPr>
          <p:grpSpPr bwMode="auto">
            <a:xfrm>
              <a:off x="1712" y="981"/>
              <a:ext cx="234" cy="180"/>
              <a:chOff x="152" y="2481"/>
              <a:chExt cx="234" cy="180"/>
            </a:xfrm>
          </p:grpSpPr>
          <p:grpSp>
            <p:nvGrpSpPr>
              <p:cNvPr id="127226" name="Group 196"/>
              <p:cNvGrpSpPr>
                <a:grpSpLocks/>
              </p:cNvGrpSpPr>
              <p:nvPr/>
            </p:nvGrpSpPr>
            <p:grpSpPr bwMode="auto">
              <a:xfrm>
                <a:off x="152" y="2481"/>
                <a:ext cx="234" cy="180"/>
                <a:chOff x="152" y="2481"/>
                <a:chExt cx="234" cy="180"/>
              </a:xfrm>
            </p:grpSpPr>
            <p:sp>
              <p:nvSpPr>
                <p:cNvPr id="127229" name="Oval 197"/>
                <p:cNvSpPr>
                  <a:spLocks noChangeArrowheads="1"/>
                </p:cNvSpPr>
                <p:nvPr/>
              </p:nvSpPr>
              <p:spPr bwMode="auto">
                <a:xfrm>
                  <a:off x="256" y="2481"/>
                  <a:ext cx="26"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230" name="Group 198"/>
                <p:cNvGrpSpPr>
                  <a:grpSpLocks/>
                </p:cNvGrpSpPr>
                <p:nvPr/>
              </p:nvGrpSpPr>
              <p:grpSpPr bwMode="auto">
                <a:xfrm>
                  <a:off x="152" y="2641"/>
                  <a:ext cx="234" cy="20"/>
                  <a:chOff x="152" y="2641"/>
                  <a:chExt cx="234" cy="20"/>
                </a:xfrm>
              </p:grpSpPr>
              <p:sp>
                <p:nvSpPr>
                  <p:cNvPr id="127231" name="Oval 199"/>
                  <p:cNvSpPr>
                    <a:spLocks noChangeArrowheads="1"/>
                  </p:cNvSpPr>
                  <p:nvPr/>
                </p:nvSpPr>
                <p:spPr bwMode="auto">
                  <a:xfrm>
                    <a:off x="361" y="2641"/>
                    <a:ext cx="25"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232" name="Oval 200"/>
                  <p:cNvSpPr>
                    <a:spLocks noChangeArrowheads="1"/>
                  </p:cNvSpPr>
                  <p:nvPr/>
                </p:nvSpPr>
                <p:spPr bwMode="auto">
                  <a:xfrm>
                    <a:off x="152" y="2641"/>
                    <a:ext cx="25"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227" name="Line 201"/>
              <p:cNvSpPr>
                <a:spLocks noChangeShapeType="1"/>
              </p:cNvSpPr>
              <p:nvPr/>
            </p:nvSpPr>
            <p:spPr bwMode="auto">
              <a:xfrm>
                <a:off x="277" y="2523"/>
                <a:ext cx="89" cy="11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228" name="Line 202"/>
              <p:cNvSpPr>
                <a:spLocks noChangeShapeType="1"/>
              </p:cNvSpPr>
              <p:nvPr/>
            </p:nvSpPr>
            <p:spPr bwMode="auto">
              <a:xfrm>
                <a:off x="186" y="2652"/>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26" name="Group 203"/>
          <p:cNvGrpSpPr>
            <a:grpSpLocks/>
          </p:cNvGrpSpPr>
          <p:nvPr/>
        </p:nvGrpSpPr>
        <p:grpSpPr bwMode="auto">
          <a:xfrm>
            <a:off x="4194175" y="5746750"/>
            <a:ext cx="522288" cy="592138"/>
            <a:chOff x="1590" y="1442"/>
            <a:chExt cx="329" cy="373"/>
          </a:xfrm>
        </p:grpSpPr>
        <p:sp>
          <p:nvSpPr>
            <p:cNvPr id="127215" name="Rectangle 204"/>
            <p:cNvSpPr>
              <a:spLocks noChangeArrowheads="1"/>
            </p:cNvSpPr>
            <p:nvPr/>
          </p:nvSpPr>
          <p:spPr bwMode="auto">
            <a:xfrm>
              <a:off x="1590" y="1642"/>
              <a:ext cx="32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111U</a:t>
              </a:r>
            </a:p>
          </p:txBody>
        </p:sp>
        <p:grpSp>
          <p:nvGrpSpPr>
            <p:cNvPr id="127216" name="Group 205"/>
            <p:cNvGrpSpPr>
              <a:grpSpLocks/>
            </p:cNvGrpSpPr>
            <p:nvPr/>
          </p:nvGrpSpPr>
          <p:grpSpPr bwMode="auto">
            <a:xfrm>
              <a:off x="1637" y="1442"/>
              <a:ext cx="234" cy="180"/>
              <a:chOff x="152" y="2768"/>
              <a:chExt cx="234" cy="180"/>
            </a:xfrm>
          </p:grpSpPr>
          <p:grpSp>
            <p:nvGrpSpPr>
              <p:cNvPr id="127217" name="Group 206"/>
              <p:cNvGrpSpPr>
                <a:grpSpLocks/>
              </p:cNvGrpSpPr>
              <p:nvPr/>
            </p:nvGrpSpPr>
            <p:grpSpPr bwMode="auto">
              <a:xfrm>
                <a:off x="152" y="2768"/>
                <a:ext cx="234" cy="180"/>
                <a:chOff x="152" y="2768"/>
                <a:chExt cx="234" cy="180"/>
              </a:xfrm>
            </p:grpSpPr>
            <p:sp>
              <p:nvSpPr>
                <p:cNvPr id="127220" name="Oval 207"/>
                <p:cNvSpPr>
                  <a:spLocks noChangeArrowheads="1"/>
                </p:cNvSpPr>
                <p:nvPr/>
              </p:nvSpPr>
              <p:spPr bwMode="auto">
                <a:xfrm>
                  <a:off x="256" y="2768"/>
                  <a:ext cx="26"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221" name="Group 208"/>
                <p:cNvGrpSpPr>
                  <a:grpSpLocks/>
                </p:cNvGrpSpPr>
                <p:nvPr/>
              </p:nvGrpSpPr>
              <p:grpSpPr bwMode="auto">
                <a:xfrm>
                  <a:off x="152" y="2928"/>
                  <a:ext cx="234" cy="20"/>
                  <a:chOff x="152" y="2928"/>
                  <a:chExt cx="234" cy="20"/>
                </a:xfrm>
              </p:grpSpPr>
              <p:sp>
                <p:nvSpPr>
                  <p:cNvPr id="127222" name="Oval 209"/>
                  <p:cNvSpPr>
                    <a:spLocks noChangeArrowheads="1"/>
                  </p:cNvSpPr>
                  <p:nvPr/>
                </p:nvSpPr>
                <p:spPr bwMode="auto">
                  <a:xfrm>
                    <a:off x="361" y="2928"/>
                    <a:ext cx="25"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223" name="Oval 210"/>
                  <p:cNvSpPr>
                    <a:spLocks noChangeArrowheads="1"/>
                  </p:cNvSpPr>
                  <p:nvPr/>
                </p:nvSpPr>
                <p:spPr bwMode="auto">
                  <a:xfrm>
                    <a:off x="152" y="2928"/>
                    <a:ext cx="25"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218" name="Line 211"/>
              <p:cNvSpPr>
                <a:spLocks noChangeShapeType="1"/>
              </p:cNvSpPr>
              <p:nvPr/>
            </p:nvSpPr>
            <p:spPr bwMode="auto">
              <a:xfrm>
                <a:off x="282" y="2804"/>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219" name="Line 212"/>
              <p:cNvSpPr>
                <a:spLocks noChangeShapeType="1"/>
              </p:cNvSpPr>
              <p:nvPr/>
            </p:nvSpPr>
            <p:spPr bwMode="auto">
              <a:xfrm>
                <a:off x="186" y="2939"/>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27" name="Group 213"/>
          <p:cNvGrpSpPr>
            <a:grpSpLocks/>
          </p:cNvGrpSpPr>
          <p:nvPr/>
        </p:nvGrpSpPr>
        <p:grpSpPr bwMode="auto">
          <a:xfrm>
            <a:off x="4646613" y="5745163"/>
            <a:ext cx="506412" cy="593725"/>
            <a:chOff x="1627" y="1852"/>
            <a:chExt cx="319" cy="374"/>
          </a:xfrm>
        </p:grpSpPr>
        <p:sp>
          <p:nvSpPr>
            <p:cNvPr id="127205" name="Rectangle 214"/>
            <p:cNvSpPr>
              <a:spLocks noChangeArrowheads="1"/>
            </p:cNvSpPr>
            <p:nvPr/>
          </p:nvSpPr>
          <p:spPr bwMode="auto">
            <a:xfrm>
              <a:off x="1627" y="2053"/>
              <a:ext cx="31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030T</a:t>
              </a:r>
            </a:p>
          </p:txBody>
        </p:sp>
        <p:grpSp>
          <p:nvGrpSpPr>
            <p:cNvPr id="127206" name="Group 215"/>
            <p:cNvGrpSpPr>
              <a:grpSpLocks/>
            </p:cNvGrpSpPr>
            <p:nvPr/>
          </p:nvGrpSpPr>
          <p:grpSpPr bwMode="auto">
            <a:xfrm>
              <a:off x="1669" y="1852"/>
              <a:ext cx="234" cy="180"/>
              <a:chOff x="152" y="3065"/>
              <a:chExt cx="234" cy="180"/>
            </a:xfrm>
          </p:grpSpPr>
          <p:grpSp>
            <p:nvGrpSpPr>
              <p:cNvPr id="127207" name="Group 216"/>
              <p:cNvGrpSpPr>
                <a:grpSpLocks/>
              </p:cNvGrpSpPr>
              <p:nvPr/>
            </p:nvGrpSpPr>
            <p:grpSpPr bwMode="auto">
              <a:xfrm>
                <a:off x="152" y="3065"/>
                <a:ext cx="234" cy="180"/>
                <a:chOff x="152" y="3065"/>
                <a:chExt cx="234" cy="180"/>
              </a:xfrm>
            </p:grpSpPr>
            <p:sp>
              <p:nvSpPr>
                <p:cNvPr id="127211" name="Oval 217"/>
                <p:cNvSpPr>
                  <a:spLocks noChangeArrowheads="1"/>
                </p:cNvSpPr>
                <p:nvPr/>
              </p:nvSpPr>
              <p:spPr bwMode="auto">
                <a:xfrm>
                  <a:off x="256" y="3065"/>
                  <a:ext cx="26"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212" name="Group 218"/>
                <p:cNvGrpSpPr>
                  <a:grpSpLocks/>
                </p:cNvGrpSpPr>
                <p:nvPr/>
              </p:nvGrpSpPr>
              <p:grpSpPr bwMode="auto">
                <a:xfrm>
                  <a:off x="152" y="3225"/>
                  <a:ext cx="234" cy="20"/>
                  <a:chOff x="152" y="3225"/>
                  <a:chExt cx="234" cy="20"/>
                </a:xfrm>
              </p:grpSpPr>
              <p:sp>
                <p:nvSpPr>
                  <p:cNvPr id="127213" name="Oval 219"/>
                  <p:cNvSpPr>
                    <a:spLocks noChangeArrowheads="1"/>
                  </p:cNvSpPr>
                  <p:nvPr/>
                </p:nvSpPr>
                <p:spPr bwMode="auto">
                  <a:xfrm>
                    <a:off x="361" y="3225"/>
                    <a:ext cx="25"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214" name="Oval 220"/>
                  <p:cNvSpPr>
                    <a:spLocks noChangeArrowheads="1"/>
                  </p:cNvSpPr>
                  <p:nvPr/>
                </p:nvSpPr>
                <p:spPr bwMode="auto">
                  <a:xfrm>
                    <a:off x="152" y="3225"/>
                    <a:ext cx="25"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208" name="Line 221"/>
              <p:cNvSpPr>
                <a:spLocks noChangeShapeType="1"/>
              </p:cNvSpPr>
              <p:nvPr/>
            </p:nvSpPr>
            <p:spPr bwMode="auto">
              <a:xfrm>
                <a:off x="282" y="3101"/>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209" name="Line 222"/>
              <p:cNvSpPr>
                <a:spLocks noChangeShapeType="1"/>
              </p:cNvSpPr>
              <p:nvPr/>
            </p:nvSpPr>
            <p:spPr bwMode="auto">
              <a:xfrm>
                <a:off x="186" y="3236"/>
                <a:ext cx="159"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210" name="Line 223"/>
              <p:cNvSpPr>
                <a:spLocks noChangeShapeType="1"/>
              </p:cNvSpPr>
              <p:nvPr/>
            </p:nvSpPr>
            <p:spPr bwMode="auto">
              <a:xfrm flipH="1">
                <a:off x="180" y="3104"/>
                <a:ext cx="72" cy="105"/>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28" name="Group 224"/>
          <p:cNvGrpSpPr>
            <a:grpSpLocks/>
          </p:cNvGrpSpPr>
          <p:nvPr/>
        </p:nvGrpSpPr>
        <p:grpSpPr bwMode="auto">
          <a:xfrm>
            <a:off x="5089525" y="5741988"/>
            <a:ext cx="514350" cy="603250"/>
            <a:chOff x="1504" y="2260"/>
            <a:chExt cx="324" cy="380"/>
          </a:xfrm>
        </p:grpSpPr>
        <p:sp>
          <p:nvSpPr>
            <p:cNvPr id="127195" name="Rectangle 225"/>
            <p:cNvSpPr>
              <a:spLocks noChangeArrowheads="1"/>
            </p:cNvSpPr>
            <p:nvPr/>
          </p:nvSpPr>
          <p:spPr bwMode="auto">
            <a:xfrm>
              <a:off x="1504" y="2467"/>
              <a:ext cx="32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030C</a:t>
              </a:r>
            </a:p>
          </p:txBody>
        </p:sp>
        <p:grpSp>
          <p:nvGrpSpPr>
            <p:cNvPr id="127196" name="Group 226"/>
            <p:cNvGrpSpPr>
              <a:grpSpLocks/>
            </p:cNvGrpSpPr>
            <p:nvPr/>
          </p:nvGrpSpPr>
          <p:grpSpPr bwMode="auto">
            <a:xfrm>
              <a:off x="1549" y="2260"/>
              <a:ext cx="234" cy="180"/>
              <a:chOff x="152" y="3333"/>
              <a:chExt cx="234" cy="180"/>
            </a:xfrm>
          </p:grpSpPr>
          <p:grpSp>
            <p:nvGrpSpPr>
              <p:cNvPr id="127197" name="Group 227"/>
              <p:cNvGrpSpPr>
                <a:grpSpLocks/>
              </p:cNvGrpSpPr>
              <p:nvPr/>
            </p:nvGrpSpPr>
            <p:grpSpPr bwMode="auto">
              <a:xfrm>
                <a:off x="152" y="3333"/>
                <a:ext cx="234" cy="180"/>
                <a:chOff x="152" y="3333"/>
                <a:chExt cx="234" cy="180"/>
              </a:xfrm>
            </p:grpSpPr>
            <p:sp>
              <p:nvSpPr>
                <p:cNvPr id="127201" name="Oval 228"/>
                <p:cNvSpPr>
                  <a:spLocks noChangeArrowheads="1"/>
                </p:cNvSpPr>
                <p:nvPr/>
              </p:nvSpPr>
              <p:spPr bwMode="auto">
                <a:xfrm>
                  <a:off x="256" y="3333"/>
                  <a:ext cx="26"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202" name="Group 229"/>
                <p:cNvGrpSpPr>
                  <a:grpSpLocks/>
                </p:cNvGrpSpPr>
                <p:nvPr/>
              </p:nvGrpSpPr>
              <p:grpSpPr bwMode="auto">
                <a:xfrm>
                  <a:off x="152" y="3493"/>
                  <a:ext cx="234" cy="20"/>
                  <a:chOff x="152" y="3493"/>
                  <a:chExt cx="234" cy="20"/>
                </a:xfrm>
              </p:grpSpPr>
              <p:sp>
                <p:nvSpPr>
                  <p:cNvPr id="127203" name="Oval 230"/>
                  <p:cNvSpPr>
                    <a:spLocks noChangeArrowheads="1"/>
                  </p:cNvSpPr>
                  <p:nvPr/>
                </p:nvSpPr>
                <p:spPr bwMode="auto">
                  <a:xfrm>
                    <a:off x="361" y="3493"/>
                    <a:ext cx="25"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204" name="Oval 231"/>
                  <p:cNvSpPr>
                    <a:spLocks noChangeArrowheads="1"/>
                  </p:cNvSpPr>
                  <p:nvPr/>
                </p:nvSpPr>
                <p:spPr bwMode="auto">
                  <a:xfrm>
                    <a:off x="152" y="3493"/>
                    <a:ext cx="25" cy="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198" name="Line 232"/>
              <p:cNvSpPr>
                <a:spLocks noChangeShapeType="1"/>
              </p:cNvSpPr>
              <p:nvPr/>
            </p:nvSpPr>
            <p:spPr bwMode="auto">
              <a:xfrm>
                <a:off x="282" y="3369"/>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99" name="Line 233"/>
              <p:cNvSpPr>
                <a:spLocks noChangeShapeType="1"/>
              </p:cNvSpPr>
              <p:nvPr/>
            </p:nvSpPr>
            <p:spPr bwMode="auto">
              <a:xfrm>
                <a:off x="186" y="3504"/>
                <a:ext cx="159"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200" name="Line 234"/>
              <p:cNvSpPr>
                <a:spLocks noChangeShapeType="1"/>
              </p:cNvSpPr>
              <p:nvPr/>
            </p:nvSpPr>
            <p:spPr bwMode="auto">
              <a:xfrm flipH="1">
                <a:off x="180" y="3372"/>
                <a:ext cx="72" cy="10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29" name="Group 235"/>
          <p:cNvGrpSpPr>
            <a:grpSpLocks/>
          </p:cNvGrpSpPr>
          <p:nvPr/>
        </p:nvGrpSpPr>
        <p:grpSpPr bwMode="auto">
          <a:xfrm>
            <a:off x="5583238" y="5737225"/>
            <a:ext cx="412750" cy="611188"/>
            <a:chOff x="2219" y="973"/>
            <a:chExt cx="260" cy="385"/>
          </a:xfrm>
        </p:grpSpPr>
        <p:sp>
          <p:nvSpPr>
            <p:cNvPr id="127186" name="Rectangle 236"/>
            <p:cNvSpPr>
              <a:spLocks noChangeArrowheads="1"/>
            </p:cNvSpPr>
            <p:nvPr/>
          </p:nvSpPr>
          <p:spPr bwMode="auto">
            <a:xfrm>
              <a:off x="2219" y="1185"/>
              <a:ext cx="2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201</a:t>
              </a:r>
            </a:p>
          </p:txBody>
        </p:sp>
        <p:grpSp>
          <p:nvGrpSpPr>
            <p:cNvPr id="127187" name="Group 237"/>
            <p:cNvGrpSpPr>
              <a:grpSpLocks/>
            </p:cNvGrpSpPr>
            <p:nvPr/>
          </p:nvGrpSpPr>
          <p:grpSpPr bwMode="auto">
            <a:xfrm>
              <a:off x="2232" y="973"/>
              <a:ext cx="234" cy="197"/>
              <a:chOff x="152" y="3603"/>
              <a:chExt cx="234" cy="197"/>
            </a:xfrm>
          </p:grpSpPr>
          <p:grpSp>
            <p:nvGrpSpPr>
              <p:cNvPr id="127188" name="Group 238"/>
              <p:cNvGrpSpPr>
                <a:grpSpLocks/>
              </p:cNvGrpSpPr>
              <p:nvPr/>
            </p:nvGrpSpPr>
            <p:grpSpPr bwMode="auto">
              <a:xfrm>
                <a:off x="152" y="3603"/>
                <a:ext cx="234" cy="197"/>
                <a:chOff x="152" y="3603"/>
                <a:chExt cx="234" cy="197"/>
              </a:xfrm>
            </p:grpSpPr>
            <p:sp>
              <p:nvSpPr>
                <p:cNvPr id="127191" name="Oval 239"/>
                <p:cNvSpPr>
                  <a:spLocks noChangeArrowheads="1"/>
                </p:cNvSpPr>
                <p:nvPr/>
              </p:nvSpPr>
              <p:spPr bwMode="auto">
                <a:xfrm>
                  <a:off x="256" y="3603"/>
                  <a:ext cx="26"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192" name="Group 240"/>
                <p:cNvGrpSpPr>
                  <a:grpSpLocks/>
                </p:cNvGrpSpPr>
                <p:nvPr/>
              </p:nvGrpSpPr>
              <p:grpSpPr bwMode="auto">
                <a:xfrm>
                  <a:off x="152" y="3777"/>
                  <a:ext cx="234" cy="23"/>
                  <a:chOff x="152" y="3777"/>
                  <a:chExt cx="234" cy="23"/>
                </a:xfrm>
              </p:grpSpPr>
              <p:sp>
                <p:nvSpPr>
                  <p:cNvPr id="127193" name="Oval 241"/>
                  <p:cNvSpPr>
                    <a:spLocks noChangeArrowheads="1"/>
                  </p:cNvSpPr>
                  <p:nvPr/>
                </p:nvSpPr>
                <p:spPr bwMode="auto">
                  <a:xfrm>
                    <a:off x="361" y="3777"/>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194" name="Oval 242"/>
                  <p:cNvSpPr>
                    <a:spLocks noChangeArrowheads="1"/>
                  </p:cNvSpPr>
                  <p:nvPr/>
                </p:nvSpPr>
                <p:spPr bwMode="auto">
                  <a:xfrm>
                    <a:off x="152" y="3777"/>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189" name="Line 243"/>
              <p:cNvSpPr>
                <a:spLocks noChangeShapeType="1"/>
              </p:cNvSpPr>
              <p:nvPr/>
            </p:nvSpPr>
            <p:spPr bwMode="auto">
              <a:xfrm>
                <a:off x="186" y="3790"/>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90" name="Line 244"/>
              <p:cNvSpPr>
                <a:spLocks noChangeShapeType="1"/>
              </p:cNvSpPr>
              <p:nvPr/>
            </p:nvSpPr>
            <p:spPr bwMode="auto">
              <a:xfrm flipH="1">
                <a:off x="180" y="3647"/>
                <a:ext cx="78" cy="114"/>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30" name="Group 245"/>
          <p:cNvGrpSpPr>
            <a:grpSpLocks/>
          </p:cNvGrpSpPr>
          <p:nvPr/>
        </p:nvGrpSpPr>
        <p:grpSpPr bwMode="auto">
          <a:xfrm>
            <a:off x="5983288" y="5740400"/>
            <a:ext cx="522287" cy="606425"/>
            <a:chOff x="2198" y="1433"/>
            <a:chExt cx="329" cy="382"/>
          </a:xfrm>
        </p:grpSpPr>
        <p:sp>
          <p:nvSpPr>
            <p:cNvPr id="127176" name="Rectangle 246"/>
            <p:cNvSpPr>
              <a:spLocks noChangeArrowheads="1"/>
            </p:cNvSpPr>
            <p:nvPr/>
          </p:nvSpPr>
          <p:spPr bwMode="auto">
            <a:xfrm>
              <a:off x="2198" y="1642"/>
              <a:ext cx="32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120D</a:t>
              </a:r>
            </a:p>
          </p:txBody>
        </p:sp>
        <p:grpSp>
          <p:nvGrpSpPr>
            <p:cNvPr id="127177" name="Group 247"/>
            <p:cNvGrpSpPr>
              <a:grpSpLocks/>
            </p:cNvGrpSpPr>
            <p:nvPr/>
          </p:nvGrpSpPr>
          <p:grpSpPr bwMode="auto">
            <a:xfrm>
              <a:off x="2246" y="1433"/>
              <a:ext cx="234" cy="197"/>
              <a:chOff x="152" y="3883"/>
              <a:chExt cx="234" cy="197"/>
            </a:xfrm>
          </p:grpSpPr>
          <p:grpSp>
            <p:nvGrpSpPr>
              <p:cNvPr id="127178" name="Group 248"/>
              <p:cNvGrpSpPr>
                <a:grpSpLocks/>
              </p:cNvGrpSpPr>
              <p:nvPr/>
            </p:nvGrpSpPr>
            <p:grpSpPr bwMode="auto">
              <a:xfrm>
                <a:off x="152" y="3883"/>
                <a:ext cx="234" cy="197"/>
                <a:chOff x="152" y="3883"/>
                <a:chExt cx="234" cy="197"/>
              </a:xfrm>
            </p:grpSpPr>
            <p:sp>
              <p:nvSpPr>
                <p:cNvPr id="127182" name="Oval 249"/>
                <p:cNvSpPr>
                  <a:spLocks noChangeArrowheads="1"/>
                </p:cNvSpPr>
                <p:nvPr/>
              </p:nvSpPr>
              <p:spPr bwMode="auto">
                <a:xfrm>
                  <a:off x="256" y="3883"/>
                  <a:ext cx="26"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183" name="Group 250"/>
                <p:cNvGrpSpPr>
                  <a:grpSpLocks/>
                </p:cNvGrpSpPr>
                <p:nvPr/>
              </p:nvGrpSpPr>
              <p:grpSpPr bwMode="auto">
                <a:xfrm>
                  <a:off x="152" y="4057"/>
                  <a:ext cx="234" cy="23"/>
                  <a:chOff x="152" y="4057"/>
                  <a:chExt cx="234" cy="23"/>
                </a:xfrm>
              </p:grpSpPr>
              <p:sp>
                <p:nvSpPr>
                  <p:cNvPr id="127184" name="Oval 251"/>
                  <p:cNvSpPr>
                    <a:spLocks noChangeArrowheads="1"/>
                  </p:cNvSpPr>
                  <p:nvPr/>
                </p:nvSpPr>
                <p:spPr bwMode="auto">
                  <a:xfrm>
                    <a:off x="361" y="4057"/>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185" name="Oval 252"/>
                  <p:cNvSpPr>
                    <a:spLocks noChangeArrowheads="1"/>
                  </p:cNvSpPr>
                  <p:nvPr/>
                </p:nvSpPr>
                <p:spPr bwMode="auto">
                  <a:xfrm>
                    <a:off x="152" y="4057"/>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179" name="Line 253"/>
              <p:cNvSpPr>
                <a:spLocks noChangeShapeType="1"/>
              </p:cNvSpPr>
              <p:nvPr/>
            </p:nvSpPr>
            <p:spPr bwMode="auto">
              <a:xfrm>
                <a:off x="186" y="4070"/>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80" name="Line 254"/>
              <p:cNvSpPr>
                <a:spLocks noChangeShapeType="1"/>
              </p:cNvSpPr>
              <p:nvPr/>
            </p:nvSpPr>
            <p:spPr bwMode="auto">
              <a:xfrm flipH="1">
                <a:off x="180" y="3927"/>
                <a:ext cx="78" cy="11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81" name="Line 255"/>
              <p:cNvSpPr>
                <a:spLocks noChangeShapeType="1"/>
              </p:cNvSpPr>
              <p:nvPr/>
            </p:nvSpPr>
            <p:spPr bwMode="auto">
              <a:xfrm>
                <a:off x="282" y="3930"/>
                <a:ext cx="69" cy="10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31" name="Group 256"/>
          <p:cNvGrpSpPr>
            <a:grpSpLocks/>
          </p:cNvGrpSpPr>
          <p:nvPr/>
        </p:nvGrpSpPr>
        <p:grpSpPr bwMode="auto">
          <a:xfrm>
            <a:off x="6416675" y="5738813"/>
            <a:ext cx="522288" cy="608012"/>
            <a:chOff x="2190" y="1843"/>
            <a:chExt cx="329" cy="383"/>
          </a:xfrm>
        </p:grpSpPr>
        <p:sp>
          <p:nvSpPr>
            <p:cNvPr id="127166" name="Rectangle 257"/>
            <p:cNvSpPr>
              <a:spLocks noChangeArrowheads="1"/>
            </p:cNvSpPr>
            <p:nvPr/>
          </p:nvSpPr>
          <p:spPr bwMode="auto">
            <a:xfrm>
              <a:off x="2190" y="2053"/>
              <a:ext cx="32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120U</a:t>
              </a:r>
            </a:p>
          </p:txBody>
        </p:sp>
        <p:grpSp>
          <p:nvGrpSpPr>
            <p:cNvPr id="127167" name="Group 258"/>
            <p:cNvGrpSpPr>
              <a:grpSpLocks/>
            </p:cNvGrpSpPr>
            <p:nvPr/>
          </p:nvGrpSpPr>
          <p:grpSpPr bwMode="auto">
            <a:xfrm>
              <a:off x="2237" y="1843"/>
              <a:ext cx="234" cy="197"/>
              <a:chOff x="152" y="4185"/>
              <a:chExt cx="234" cy="197"/>
            </a:xfrm>
          </p:grpSpPr>
          <p:grpSp>
            <p:nvGrpSpPr>
              <p:cNvPr id="127168" name="Group 259"/>
              <p:cNvGrpSpPr>
                <a:grpSpLocks/>
              </p:cNvGrpSpPr>
              <p:nvPr/>
            </p:nvGrpSpPr>
            <p:grpSpPr bwMode="auto">
              <a:xfrm>
                <a:off x="152" y="4185"/>
                <a:ext cx="234" cy="197"/>
                <a:chOff x="152" y="4185"/>
                <a:chExt cx="234" cy="197"/>
              </a:xfrm>
            </p:grpSpPr>
            <p:sp>
              <p:nvSpPr>
                <p:cNvPr id="127172" name="Oval 260"/>
                <p:cNvSpPr>
                  <a:spLocks noChangeArrowheads="1"/>
                </p:cNvSpPr>
                <p:nvPr/>
              </p:nvSpPr>
              <p:spPr bwMode="auto">
                <a:xfrm>
                  <a:off x="256" y="4185"/>
                  <a:ext cx="26"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173" name="Group 261"/>
                <p:cNvGrpSpPr>
                  <a:grpSpLocks/>
                </p:cNvGrpSpPr>
                <p:nvPr/>
              </p:nvGrpSpPr>
              <p:grpSpPr bwMode="auto">
                <a:xfrm>
                  <a:off x="152" y="4359"/>
                  <a:ext cx="234" cy="23"/>
                  <a:chOff x="152" y="4359"/>
                  <a:chExt cx="234" cy="23"/>
                </a:xfrm>
              </p:grpSpPr>
              <p:sp>
                <p:nvSpPr>
                  <p:cNvPr id="127174" name="Oval 262"/>
                  <p:cNvSpPr>
                    <a:spLocks noChangeArrowheads="1"/>
                  </p:cNvSpPr>
                  <p:nvPr/>
                </p:nvSpPr>
                <p:spPr bwMode="auto">
                  <a:xfrm>
                    <a:off x="361" y="4359"/>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175" name="Oval 263"/>
                  <p:cNvSpPr>
                    <a:spLocks noChangeArrowheads="1"/>
                  </p:cNvSpPr>
                  <p:nvPr/>
                </p:nvSpPr>
                <p:spPr bwMode="auto">
                  <a:xfrm>
                    <a:off x="152" y="4359"/>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169" name="Line 264"/>
              <p:cNvSpPr>
                <a:spLocks noChangeShapeType="1"/>
              </p:cNvSpPr>
              <p:nvPr/>
            </p:nvSpPr>
            <p:spPr bwMode="auto">
              <a:xfrm>
                <a:off x="186" y="4372"/>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70" name="Line 265"/>
              <p:cNvSpPr>
                <a:spLocks noChangeShapeType="1"/>
              </p:cNvSpPr>
              <p:nvPr/>
            </p:nvSpPr>
            <p:spPr bwMode="auto">
              <a:xfrm flipH="1">
                <a:off x="180" y="4229"/>
                <a:ext cx="78" cy="114"/>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71" name="Line 266"/>
              <p:cNvSpPr>
                <a:spLocks noChangeShapeType="1"/>
              </p:cNvSpPr>
              <p:nvPr/>
            </p:nvSpPr>
            <p:spPr bwMode="auto">
              <a:xfrm>
                <a:off x="282" y="4232"/>
                <a:ext cx="69" cy="105"/>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32" name="Group 267"/>
          <p:cNvGrpSpPr>
            <a:grpSpLocks/>
          </p:cNvGrpSpPr>
          <p:nvPr/>
        </p:nvGrpSpPr>
        <p:grpSpPr bwMode="auto">
          <a:xfrm>
            <a:off x="6880225" y="5734050"/>
            <a:ext cx="514350" cy="617538"/>
            <a:chOff x="2152" y="2251"/>
            <a:chExt cx="324" cy="389"/>
          </a:xfrm>
        </p:grpSpPr>
        <p:sp>
          <p:nvSpPr>
            <p:cNvPr id="127156" name="Rectangle 268"/>
            <p:cNvSpPr>
              <a:spLocks noChangeArrowheads="1"/>
            </p:cNvSpPr>
            <p:nvPr/>
          </p:nvSpPr>
          <p:spPr bwMode="auto">
            <a:xfrm>
              <a:off x="2152" y="2467"/>
              <a:ext cx="32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120C</a:t>
              </a:r>
            </a:p>
          </p:txBody>
        </p:sp>
        <p:grpSp>
          <p:nvGrpSpPr>
            <p:cNvPr id="127157" name="Group 269"/>
            <p:cNvGrpSpPr>
              <a:grpSpLocks/>
            </p:cNvGrpSpPr>
            <p:nvPr/>
          </p:nvGrpSpPr>
          <p:grpSpPr bwMode="auto">
            <a:xfrm>
              <a:off x="2197" y="2251"/>
              <a:ext cx="234" cy="197"/>
              <a:chOff x="152" y="4523"/>
              <a:chExt cx="234" cy="197"/>
            </a:xfrm>
          </p:grpSpPr>
          <p:grpSp>
            <p:nvGrpSpPr>
              <p:cNvPr id="127158" name="Group 270"/>
              <p:cNvGrpSpPr>
                <a:grpSpLocks/>
              </p:cNvGrpSpPr>
              <p:nvPr/>
            </p:nvGrpSpPr>
            <p:grpSpPr bwMode="auto">
              <a:xfrm>
                <a:off x="152" y="4523"/>
                <a:ext cx="234" cy="197"/>
                <a:chOff x="152" y="4523"/>
                <a:chExt cx="234" cy="197"/>
              </a:xfrm>
            </p:grpSpPr>
            <p:sp>
              <p:nvSpPr>
                <p:cNvPr id="127162" name="Oval 271"/>
                <p:cNvSpPr>
                  <a:spLocks noChangeArrowheads="1"/>
                </p:cNvSpPr>
                <p:nvPr/>
              </p:nvSpPr>
              <p:spPr bwMode="auto">
                <a:xfrm>
                  <a:off x="256" y="4523"/>
                  <a:ext cx="26"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163" name="Group 272"/>
                <p:cNvGrpSpPr>
                  <a:grpSpLocks/>
                </p:cNvGrpSpPr>
                <p:nvPr/>
              </p:nvGrpSpPr>
              <p:grpSpPr bwMode="auto">
                <a:xfrm>
                  <a:off x="152" y="4697"/>
                  <a:ext cx="234" cy="23"/>
                  <a:chOff x="152" y="4697"/>
                  <a:chExt cx="234" cy="23"/>
                </a:xfrm>
              </p:grpSpPr>
              <p:sp>
                <p:nvSpPr>
                  <p:cNvPr id="127164" name="Oval 273"/>
                  <p:cNvSpPr>
                    <a:spLocks noChangeArrowheads="1"/>
                  </p:cNvSpPr>
                  <p:nvPr/>
                </p:nvSpPr>
                <p:spPr bwMode="auto">
                  <a:xfrm>
                    <a:off x="361" y="4697"/>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165" name="Oval 274"/>
                  <p:cNvSpPr>
                    <a:spLocks noChangeArrowheads="1"/>
                  </p:cNvSpPr>
                  <p:nvPr/>
                </p:nvSpPr>
                <p:spPr bwMode="auto">
                  <a:xfrm>
                    <a:off x="152" y="4697"/>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159" name="Line 275"/>
              <p:cNvSpPr>
                <a:spLocks noChangeShapeType="1"/>
              </p:cNvSpPr>
              <p:nvPr/>
            </p:nvSpPr>
            <p:spPr bwMode="auto">
              <a:xfrm>
                <a:off x="186" y="4710"/>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60" name="Line 276"/>
              <p:cNvSpPr>
                <a:spLocks noChangeShapeType="1"/>
              </p:cNvSpPr>
              <p:nvPr/>
            </p:nvSpPr>
            <p:spPr bwMode="auto">
              <a:xfrm flipH="1">
                <a:off x="180" y="4567"/>
                <a:ext cx="78" cy="114"/>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61" name="Line 277"/>
              <p:cNvSpPr>
                <a:spLocks noChangeShapeType="1"/>
              </p:cNvSpPr>
              <p:nvPr/>
            </p:nvSpPr>
            <p:spPr bwMode="auto">
              <a:xfrm>
                <a:off x="282" y="4570"/>
                <a:ext cx="69" cy="10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33" name="Group 278"/>
          <p:cNvGrpSpPr>
            <a:grpSpLocks/>
          </p:cNvGrpSpPr>
          <p:nvPr/>
        </p:nvGrpSpPr>
        <p:grpSpPr bwMode="auto">
          <a:xfrm>
            <a:off x="7375525" y="5737225"/>
            <a:ext cx="412750" cy="611188"/>
            <a:chOff x="2739" y="973"/>
            <a:chExt cx="260" cy="385"/>
          </a:xfrm>
        </p:grpSpPr>
        <p:sp>
          <p:nvSpPr>
            <p:cNvPr id="127146" name="Rectangle 279"/>
            <p:cNvSpPr>
              <a:spLocks noChangeArrowheads="1"/>
            </p:cNvSpPr>
            <p:nvPr/>
          </p:nvSpPr>
          <p:spPr bwMode="auto">
            <a:xfrm>
              <a:off x="2739" y="1185"/>
              <a:ext cx="2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210</a:t>
              </a:r>
            </a:p>
          </p:txBody>
        </p:sp>
        <p:grpSp>
          <p:nvGrpSpPr>
            <p:cNvPr id="127147" name="Group 280"/>
            <p:cNvGrpSpPr>
              <a:grpSpLocks/>
            </p:cNvGrpSpPr>
            <p:nvPr/>
          </p:nvGrpSpPr>
          <p:grpSpPr bwMode="auto">
            <a:xfrm>
              <a:off x="2752" y="973"/>
              <a:ext cx="234" cy="197"/>
              <a:chOff x="152" y="4822"/>
              <a:chExt cx="234" cy="197"/>
            </a:xfrm>
          </p:grpSpPr>
          <p:grpSp>
            <p:nvGrpSpPr>
              <p:cNvPr id="127148" name="Group 281"/>
              <p:cNvGrpSpPr>
                <a:grpSpLocks/>
              </p:cNvGrpSpPr>
              <p:nvPr/>
            </p:nvGrpSpPr>
            <p:grpSpPr bwMode="auto">
              <a:xfrm>
                <a:off x="152" y="4822"/>
                <a:ext cx="234" cy="197"/>
                <a:chOff x="152" y="4822"/>
                <a:chExt cx="234" cy="197"/>
              </a:xfrm>
            </p:grpSpPr>
            <p:sp>
              <p:nvSpPr>
                <p:cNvPr id="127152" name="Oval 282"/>
                <p:cNvSpPr>
                  <a:spLocks noChangeArrowheads="1"/>
                </p:cNvSpPr>
                <p:nvPr/>
              </p:nvSpPr>
              <p:spPr bwMode="auto">
                <a:xfrm>
                  <a:off x="256" y="4822"/>
                  <a:ext cx="26"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153" name="Group 283"/>
                <p:cNvGrpSpPr>
                  <a:grpSpLocks/>
                </p:cNvGrpSpPr>
                <p:nvPr/>
              </p:nvGrpSpPr>
              <p:grpSpPr bwMode="auto">
                <a:xfrm>
                  <a:off x="152" y="4996"/>
                  <a:ext cx="234" cy="23"/>
                  <a:chOff x="152" y="4996"/>
                  <a:chExt cx="234" cy="23"/>
                </a:xfrm>
              </p:grpSpPr>
              <p:sp>
                <p:nvSpPr>
                  <p:cNvPr id="127154" name="Oval 284"/>
                  <p:cNvSpPr>
                    <a:spLocks noChangeArrowheads="1"/>
                  </p:cNvSpPr>
                  <p:nvPr/>
                </p:nvSpPr>
                <p:spPr bwMode="auto">
                  <a:xfrm>
                    <a:off x="361" y="4996"/>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155" name="Oval 285"/>
                  <p:cNvSpPr>
                    <a:spLocks noChangeArrowheads="1"/>
                  </p:cNvSpPr>
                  <p:nvPr/>
                </p:nvSpPr>
                <p:spPr bwMode="auto">
                  <a:xfrm>
                    <a:off x="152" y="4996"/>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149" name="Line 286"/>
              <p:cNvSpPr>
                <a:spLocks noChangeShapeType="1"/>
              </p:cNvSpPr>
              <p:nvPr/>
            </p:nvSpPr>
            <p:spPr bwMode="auto">
              <a:xfrm>
                <a:off x="186" y="5009"/>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50" name="Line 287"/>
              <p:cNvSpPr>
                <a:spLocks noChangeShapeType="1"/>
              </p:cNvSpPr>
              <p:nvPr/>
            </p:nvSpPr>
            <p:spPr bwMode="auto">
              <a:xfrm flipH="1">
                <a:off x="180" y="4866"/>
                <a:ext cx="78" cy="114"/>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51" name="Line 288"/>
              <p:cNvSpPr>
                <a:spLocks noChangeShapeType="1"/>
              </p:cNvSpPr>
              <p:nvPr/>
            </p:nvSpPr>
            <p:spPr bwMode="auto">
              <a:xfrm>
                <a:off x="279" y="4860"/>
                <a:ext cx="75" cy="123"/>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7134" name="Group 289"/>
          <p:cNvGrpSpPr>
            <a:grpSpLocks/>
          </p:cNvGrpSpPr>
          <p:nvPr/>
        </p:nvGrpSpPr>
        <p:grpSpPr bwMode="auto">
          <a:xfrm>
            <a:off x="7824788" y="5737225"/>
            <a:ext cx="412750" cy="611188"/>
            <a:chOff x="3256" y="973"/>
            <a:chExt cx="260" cy="385"/>
          </a:xfrm>
        </p:grpSpPr>
        <p:sp>
          <p:nvSpPr>
            <p:cNvPr id="127136" name="Rectangle 290"/>
            <p:cNvSpPr>
              <a:spLocks noChangeArrowheads="1"/>
            </p:cNvSpPr>
            <p:nvPr/>
          </p:nvSpPr>
          <p:spPr bwMode="auto">
            <a:xfrm>
              <a:off x="3256" y="1185"/>
              <a:ext cx="2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300</a:t>
              </a:r>
            </a:p>
          </p:txBody>
        </p:sp>
        <p:grpSp>
          <p:nvGrpSpPr>
            <p:cNvPr id="127137" name="Group 291"/>
            <p:cNvGrpSpPr>
              <a:grpSpLocks/>
            </p:cNvGrpSpPr>
            <p:nvPr/>
          </p:nvGrpSpPr>
          <p:grpSpPr bwMode="auto">
            <a:xfrm>
              <a:off x="3269" y="973"/>
              <a:ext cx="234" cy="197"/>
              <a:chOff x="152" y="5196"/>
              <a:chExt cx="234" cy="197"/>
            </a:xfrm>
          </p:grpSpPr>
          <p:grpSp>
            <p:nvGrpSpPr>
              <p:cNvPr id="127138" name="Group 292"/>
              <p:cNvGrpSpPr>
                <a:grpSpLocks/>
              </p:cNvGrpSpPr>
              <p:nvPr/>
            </p:nvGrpSpPr>
            <p:grpSpPr bwMode="auto">
              <a:xfrm>
                <a:off x="152" y="5196"/>
                <a:ext cx="234" cy="197"/>
                <a:chOff x="152" y="5196"/>
                <a:chExt cx="234" cy="197"/>
              </a:xfrm>
            </p:grpSpPr>
            <p:sp>
              <p:nvSpPr>
                <p:cNvPr id="127142" name="Oval 293"/>
                <p:cNvSpPr>
                  <a:spLocks noChangeArrowheads="1"/>
                </p:cNvSpPr>
                <p:nvPr/>
              </p:nvSpPr>
              <p:spPr bwMode="auto">
                <a:xfrm>
                  <a:off x="256" y="5196"/>
                  <a:ext cx="26"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nvGrpSpPr>
                <p:cNvPr id="127143" name="Group 294"/>
                <p:cNvGrpSpPr>
                  <a:grpSpLocks/>
                </p:cNvGrpSpPr>
                <p:nvPr/>
              </p:nvGrpSpPr>
              <p:grpSpPr bwMode="auto">
                <a:xfrm>
                  <a:off x="152" y="5370"/>
                  <a:ext cx="234" cy="23"/>
                  <a:chOff x="152" y="5370"/>
                  <a:chExt cx="234" cy="23"/>
                </a:xfrm>
              </p:grpSpPr>
              <p:sp>
                <p:nvSpPr>
                  <p:cNvPr id="127144" name="Oval 295"/>
                  <p:cNvSpPr>
                    <a:spLocks noChangeArrowheads="1"/>
                  </p:cNvSpPr>
                  <p:nvPr/>
                </p:nvSpPr>
                <p:spPr bwMode="auto">
                  <a:xfrm>
                    <a:off x="361" y="5370"/>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27145" name="Oval 296"/>
                  <p:cNvSpPr>
                    <a:spLocks noChangeArrowheads="1"/>
                  </p:cNvSpPr>
                  <p:nvPr/>
                </p:nvSpPr>
                <p:spPr bwMode="auto">
                  <a:xfrm>
                    <a:off x="152" y="5370"/>
                    <a:ext cx="25" cy="23"/>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grpSp>
          </p:grpSp>
          <p:sp>
            <p:nvSpPr>
              <p:cNvPr id="127139" name="Line 297"/>
              <p:cNvSpPr>
                <a:spLocks noChangeShapeType="1"/>
              </p:cNvSpPr>
              <p:nvPr/>
            </p:nvSpPr>
            <p:spPr bwMode="auto">
              <a:xfrm>
                <a:off x="186" y="5383"/>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40" name="Line 298"/>
              <p:cNvSpPr>
                <a:spLocks noChangeShapeType="1"/>
              </p:cNvSpPr>
              <p:nvPr/>
            </p:nvSpPr>
            <p:spPr bwMode="auto">
              <a:xfrm flipH="1">
                <a:off x="180" y="5240"/>
                <a:ext cx="78" cy="114"/>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41" name="Line 299"/>
              <p:cNvSpPr>
                <a:spLocks noChangeShapeType="1"/>
              </p:cNvSpPr>
              <p:nvPr/>
            </p:nvSpPr>
            <p:spPr bwMode="auto">
              <a:xfrm>
                <a:off x="279" y="5234"/>
                <a:ext cx="75" cy="123"/>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0"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Applications</a:t>
            </a:r>
            <a:endParaRPr lang="en-US" altLang="en-US" sz="1600" i="1" dirty="0"/>
          </a:p>
        </p:txBody>
      </p:sp>
    </p:spTree>
    <p:extLst>
      <p:ext uri="{BB962C8B-B14F-4D97-AF65-F5344CB8AC3E}">
        <p14:creationId xmlns:p14="http://schemas.microsoft.com/office/powerpoint/2010/main" val="4097559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3">
            <a:extLst>
              <a:ext uri="{28A0092B-C50C-407E-A947-70E740481C1C}">
                <a14:useLocalDpi xmlns:a14="http://schemas.microsoft.com/office/drawing/2010/main" val="0"/>
              </a:ext>
            </a:extLst>
          </a:blip>
          <a:srcRect b="14792"/>
          <a:stretch>
            <a:fillRect/>
          </a:stretch>
        </p:blipFill>
        <p:spPr bwMode="auto">
          <a:xfrm>
            <a:off x="835025" y="1063625"/>
            <a:ext cx="7450138" cy="533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195" name="TextBox 1"/>
          <p:cNvSpPr txBox="1">
            <a:spLocks noChangeArrowheads="1"/>
          </p:cNvSpPr>
          <p:nvPr/>
        </p:nvSpPr>
        <p:spPr bwMode="auto">
          <a:xfrm>
            <a:off x="3540125" y="639763"/>
            <a:ext cx="96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a:t>Prosper</a:t>
            </a:r>
          </a:p>
        </p:txBody>
      </p:sp>
      <p:sp>
        <p:nvSpPr>
          <p:cNvPr id="5"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Applications</a:t>
            </a:r>
            <a:endParaRPr lang="en-US" altLang="en-US" sz="1600" i="1" dirty="0"/>
          </a:p>
        </p:txBody>
      </p:sp>
    </p:spTree>
    <p:extLst>
      <p:ext uri="{BB962C8B-B14F-4D97-AF65-F5344CB8AC3E}">
        <p14:creationId xmlns:p14="http://schemas.microsoft.com/office/powerpoint/2010/main" val="3073231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Box 1"/>
          <p:cNvSpPr txBox="1">
            <a:spLocks noChangeArrowheads="1"/>
          </p:cNvSpPr>
          <p:nvPr/>
        </p:nvSpPr>
        <p:spPr bwMode="auto">
          <a:xfrm>
            <a:off x="692728" y="1345046"/>
            <a:ext cx="38956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000"/>
              <a:t>Edge-matching random permutation</a:t>
            </a:r>
          </a:p>
        </p:txBody>
      </p:sp>
      <p:sp>
        <p:nvSpPr>
          <p:cNvPr id="90115" name="TextBox 2"/>
          <p:cNvSpPr txBox="1">
            <a:spLocks noChangeArrowheads="1"/>
          </p:cNvSpPr>
          <p:nvPr/>
        </p:nvSpPr>
        <p:spPr bwMode="auto">
          <a:xfrm>
            <a:off x="832428" y="1987984"/>
            <a:ext cx="6578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000" dirty="0"/>
              <a:t>Can easily generate networks with appropriate degree distributions by generating “edge stems” and sorting:</a:t>
            </a:r>
          </a:p>
        </p:txBody>
      </p:sp>
      <p:grpSp>
        <p:nvGrpSpPr>
          <p:cNvPr id="90116" name="Group 6"/>
          <p:cNvGrpSpPr>
            <a:grpSpLocks/>
          </p:cNvGrpSpPr>
          <p:nvPr/>
        </p:nvGrpSpPr>
        <p:grpSpPr bwMode="auto">
          <a:xfrm>
            <a:off x="2832100" y="3746500"/>
            <a:ext cx="685800" cy="254000"/>
            <a:chOff x="939800" y="3479800"/>
            <a:chExt cx="685800" cy="254000"/>
          </a:xfrm>
        </p:grpSpPr>
        <p:sp>
          <p:nvSpPr>
            <p:cNvPr id="4" name="Oval 3"/>
            <p:cNvSpPr/>
            <p:nvPr/>
          </p:nvSpPr>
          <p:spPr>
            <a:xfrm>
              <a:off x="939800" y="3479800"/>
              <a:ext cx="254000" cy="254000"/>
            </a:xfrm>
            <a:prstGeom prst="ellips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2"/>
                  </a:solidFill>
                </a:rPr>
                <a:t>a</a:t>
              </a:r>
              <a:endParaRPr lang="en-US" dirty="0">
                <a:solidFill>
                  <a:schemeClr val="bg2"/>
                </a:solidFill>
              </a:endParaRPr>
            </a:p>
          </p:txBody>
        </p:sp>
        <p:cxnSp>
          <p:nvCxnSpPr>
            <p:cNvPr id="6" name="Straight Connector 5"/>
            <p:cNvCxnSpPr>
              <a:stCxn id="4" idx="6"/>
            </p:cNvCxnSpPr>
            <p:nvPr/>
          </p:nvCxnSpPr>
          <p:spPr>
            <a:xfrm>
              <a:off x="1193800" y="3606800"/>
              <a:ext cx="431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0117" name="TextBox 7"/>
          <p:cNvSpPr txBox="1">
            <a:spLocks noChangeArrowheads="1"/>
          </p:cNvSpPr>
          <p:nvPr/>
        </p:nvSpPr>
        <p:spPr bwMode="auto">
          <a:xfrm>
            <a:off x="1373188" y="3352800"/>
            <a:ext cx="11588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a:t>Degree:</a:t>
            </a:r>
          </a:p>
          <a:p>
            <a:pPr eaLnBrk="1" hangingPunct="1"/>
            <a:r>
              <a:rPr lang="en-US" altLang="en-US"/>
              <a:t>1: 2</a:t>
            </a:r>
          </a:p>
          <a:p>
            <a:pPr eaLnBrk="1" hangingPunct="1"/>
            <a:r>
              <a:rPr lang="en-US" altLang="en-US"/>
              <a:t>2: 2</a:t>
            </a:r>
          </a:p>
          <a:p>
            <a:pPr eaLnBrk="1" hangingPunct="1"/>
            <a:r>
              <a:rPr lang="en-US" altLang="en-US"/>
              <a:t>3: 1</a:t>
            </a:r>
          </a:p>
        </p:txBody>
      </p:sp>
      <p:grpSp>
        <p:nvGrpSpPr>
          <p:cNvPr id="90118" name="Group 18"/>
          <p:cNvGrpSpPr>
            <a:grpSpLocks/>
          </p:cNvGrpSpPr>
          <p:nvPr/>
        </p:nvGrpSpPr>
        <p:grpSpPr bwMode="auto">
          <a:xfrm>
            <a:off x="2832100" y="4152900"/>
            <a:ext cx="685800" cy="254000"/>
            <a:chOff x="939800" y="3479800"/>
            <a:chExt cx="685800" cy="254000"/>
          </a:xfrm>
        </p:grpSpPr>
        <p:sp>
          <p:nvSpPr>
            <p:cNvPr id="20" name="Oval 19"/>
            <p:cNvSpPr/>
            <p:nvPr/>
          </p:nvSpPr>
          <p:spPr>
            <a:xfrm>
              <a:off x="939800" y="3479800"/>
              <a:ext cx="254000" cy="254000"/>
            </a:xfrm>
            <a:prstGeom prst="ellips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2"/>
                  </a:solidFill>
                </a:rPr>
                <a:t>b</a:t>
              </a:r>
            </a:p>
          </p:txBody>
        </p:sp>
        <p:cxnSp>
          <p:nvCxnSpPr>
            <p:cNvPr id="21" name="Straight Connector 20"/>
            <p:cNvCxnSpPr>
              <a:stCxn id="20" idx="6"/>
            </p:cNvCxnSpPr>
            <p:nvPr/>
          </p:nvCxnSpPr>
          <p:spPr>
            <a:xfrm>
              <a:off x="1193800" y="3606800"/>
              <a:ext cx="431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0119" name="TextBox 16"/>
          <p:cNvSpPr txBox="1">
            <a:spLocks noChangeArrowheads="1"/>
          </p:cNvSpPr>
          <p:nvPr/>
        </p:nvSpPr>
        <p:spPr bwMode="auto">
          <a:xfrm>
            <a:off x="2767013" y="3109913"/>
            <a:ext cx="7508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a:t>d</a:t>
            </a:r>
            <a:r>
              <a:rPr lang="en-US" altLang="en-US" baseline="-25000"/>
              <a:t>i</a:t>
            </a:r>
            <a:r>
              <a:rPr lang="en-US" altLang="en-US"/>
              <a:t>=1</a:t>
            </a:r>
          </a:p>
        </p:txBody>
      </p:sp>
      <p:grpSp>
        <p:nvGrpSpPr>
          <p:cNvPr id="90120" name="Group 22"/>
          <p:cNvGrpSpPr>
            <a:grpSpLocks/>
          </p:cNvGrpSpPr>
          <p:nvPr/>
        </p:nvGrpSpPr>
        <p:grpSpPr bwMode="auto">
          <a:xfrm>
            <a:off x="3963988" y="3746500"/>
            <a:ext cx="685800" cy="254000"/>
            <a:chOff x="939800" y="3479800"/>
            <a:chExt cx="685800" cy="254000"/>
          </a:xfrm>
        </p:grpSpPr>
        <p:sp>
          <p:nvSpPr>
            <p:cNvPr id="24" name="Oval 23"/>
            <p:cNvSpPr/>
            <p:nvPr/>
          </p:nvSpPr>
          <p:spPr>
            <a:xfrm>
              <a:off x="939800" y="3479800"/>
              <a:ext cx="254000" cy="254000"/>
            </a:xfrm>
            <a:prstGeom prst="ellips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2"/>
                  </a:solidFill>
                </a:rPr>
                <a:t>c</a:t>
              </a:r>
            </a:p>
          </p:txBody>
        </p:sp>
        <p:cxnSp>
          <p:nvCxnSpPr>
            <p:cNvPr id="25" name="Straight Connector 24"/>
            <p:cNvCxnSpPr>
              <a:stCxn id="24" idx="6"/>
            </p:cNvCxnSpPr>
            <p:nvPr/>
          </p:nvCxnSpPr>
          <p:spPr>
            <a:xfrm>
              <a:off x="1193800" y="3606800"/>
              <a:ext cx="431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0121" name="Group 25"/>
          <p:cNvGrpSpPr>
            <a:grpSpLocks/>
          </p:cNvGrpSpPr>
          <p:nvPr/>
        </p:nvGrpSpPr>
        <p:grpSpPr bwMode="auto">
          <a:xfrm>
            <a:off x="3963988" y="4152900"/>
            <a:ext cx="685800" cy="254000"/>
            <a:chOff x="939800" y="3479800"/>
            <a:chExt cx="685800" cy="254000"/>
          </a:xfrm>
        </p:grpSpPr>
        <p:sp>
          <p:nvSpPr>
            <p:cNvPr id="27" name="Oval 26"/>
            <p:cNvSpPr/>
            <p:nvPr/>
          </p:nvSpPr>
          <p:spPr>
            <a:xfrm>
              <a:off x="939800" y="3479800"/>
              <a:ext cx="254000" cy="254000"/>
            </a:xfrm>
            <a:prstGeom prst="ellips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2"/>
                  </a:solidFill>
                </a:rPr>
                <a:t>c</a:t>
              </a:r>
            </a:p>
          </p:txBody>
        </p:sp>
        <p:cxnSp>
          <p:nvCxnSpPr>
            <p:cNvPr id="28" name="Straight Connector 27"/>
            <p:cNvCxnSpPr>
              <a:stCxn id="27" idx="6"/>
            </p:cNvCxnSpPr>
            <p:nvPr/>
          </p:nvCxnSpPr>
          <p:spPr>
            <a:xfrm>
              <a:off x="1193800" y="3606800"/>
              <a:ext cx="431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0122" name="TextBox 28"/>
          <p:cNvSpPr txBox="1">
            <a:spLocks noChangeArrowheads="1"/>
          </p:cNvSpPr>
          <p:nvPr/>
        </p:nvSpPr>
        <p:spPr bwMode="auto">
          <a:xfrm>
            <a:off x="3898900" y="3109913"/>
            <a:ext cx="722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a:t>d</a:t>
            </a:r>
            <a:r>
              <a:rPr lang="en-US" altLang="en-US" baseline="-25000"/>
              <a:t>i</a:t>
            </a:r>
            <a:r>
              <a:rPr lang="en-US" altLang="en-US"/>
              <a:t>=2</a:t>
            </a:r>
          </a:p>
        </p:txBody>
      </p:sp>
      <p:grpSp>
        <p:nvGrpSpPr>
          <p:cNvPr id="90123" name="Group 29"/>
          <p:cNvGrpSpPr>
            <a:grpSpLocks/>
          </p:cNvGrpSpPr>
          <p:nvPr/>
        </p:nvGrpSpPr>
        <p:grpSpPr bwMode="auto">
          <a:xfrm>
            <a:off x="3963988" y="4668838"/>
            <a:ext cx="685800" cy="254000"/>
            <a:chOff x="939800" y="3479800"/>
            <a:chExt cx="685800" cy="254000"/>
          </a:xfrm>
        </p:grpSpPr>
        <p:sp>
          <p:nvSpPr>
            <p:cNvPr id="31" name="Oval 30"/>
            <p:cNvSpPr/>
            <p:nvPr/>
          </p:nvSpPr>
          <p:spPr>
            <a:xfrm>
              <a:off x="939800" y="3479800"/>
              <a:ext cx="254000" cy="254000"/>
            </a:xfrm>
            <a:prstGeom prst="ellips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2"/>
                  </a:solidFill>
                </a:rPr>
                <a:t>d</a:t>
              </a:r>
            </a:p>
          </p:txBody>
        </p:sp>
        <p:cxnSp>
          <p:nvCxnSpPr>
            <p:cNvPr id="32" name="Straight Connector 31"/>
            <p:cNvCxnSpPr>
              <a:stCxn id="31" idx="6"/>
            </p:cNvCxnSpPr>
            <p:nvPr/>
          </p:nvCxnSpPr>
          <p:spPr>
            <a:xfrm>
              <a:off x="1193800" y="3606800"/>
              <a:ext cx="431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0124" name="Group 32"/>
          <p:cNvGrpSpPr>
            <a:grpSpLocks/>
          </p:cNvGrpSpPr>
          <p:nvPr/>
        </p:nvGrpSpPr>
        <p:grpSpPr bwMode="auto">
          <a:xfrm>
            <a:off x="3963988" y="5075238"/>
            <a:ext cx="685800" cy="254000"/>
            <a:chOff x="939800" y="3479800"/>
            <a:chExt cx="685800" cy="254000"/>
          </a:xfrm>
        </p:grpSpPr>
        <p:sp>
          <p:nvSpPr>
            <p:cNvPr id="34" name="Oval 33"/>
            <p:cNvSpPr/>
            <p:nvPr/>
          </p:nvSpPr>
          <p:spPr>
            <a:xfrm>
              <a:off x="939800" y="3479800"/>
              <a:ext cx="254000" cy="254000"/>
            </a:xfrm>
            <a:prstGeom prst="ellips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2"/>
                  </a:solidFill>
                </a:rPr>
                <a:t>d</a:t>
              </a:r>
            </a:p>
          </p:txBody>
        </p:sp>
        <p:cxnSp>
          <p:nvCxnSpPr>
            <p:cNvPr id="35" name="Straight Connector 34"/>
            <p:cNvCxnSpPr>
              <a:stCxn id="34" idx="6"/>
            </p:cNvCxnSpPr>
            <p:nvPr/>
          </p:nvCxnSpPr>
          <p:spPr>
            <a:xfrm>
              <a:off x="1193800" y="3606800"/>
              <a:ext cx="431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0125" name="Group 41"/>
          <p:cNvGrpSpPr>
            <a:grpSpLocks/>
          </p:cNvGrpSpPr>
          <p:nvPr/>
        </p:nvGrpSpPr>
        <p:grpSpPr bwMode="auto">
          <a:xfrm>
            <a:off x="5272088" y="3746500"/>
            <a:ext cx="685800" cy="254000"/>
            <a:chOff x="939800" y="3479800"/>
            <a:chExt cx="685800" cy="254000"/>
          </a:xfrm>
        </p:grpSpPr>
        <p:sp>
          <p:nvSpPr>
            <p:cNvPr id="43" name="Oval 42"/>
            <p:cNvSpPr/>
            <p:nvPr/>
          </p:nvSpPr>
          <p:spPr>
            <a:xfrm>
              <a:off x="939800" y="3479800"/>
              <a:ext cx="254000" cy="254000"/>
            </a:xfrm>
            <a:prstGeom prst="ellips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2"/>
                  </a:solidFill>
                </a:rPr>
                <a:t>f</a:t>
              </a:r>
            </a:p>
          </p:txBody>
        </p:sp>
        <p:cxnSp>
          <p:nvCxnSpPr>
            <p:cNvPr id="44" name="Straight Connector 43"/>
            <p:cNvCxnSpPr>
              <a:stCxn id="43" idx="6"/>
            </p:cNvCxnSpPr>
            <p:nvPr/>
          </p:nvCxnSpPr>
          <p:spPr>
            <a:xfrm>
              <a:off x="1193800" y="3606800"/>
              <a:ext cx="431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0126" name="Group 44"/>
          <p:cNvGrpSpPr>
            <a:grpSpLocks/>
          </p:cNvGrpSpPr>
          <p:nvPr/>
        </p:nvGrpSpPr>
        <p:grpSpPr bwMode="auto">
          <a:xfrm>
            <a:off x="5272088" y="4152900"/>
            <a:ext cx="685800" cy="254000"/>
            <a:chOff x="939800" y="3479800"/>
            <a:chExt cx="685800" cy="254000"/>
          </a:xfrm>
        </p:grpSpPr>
        <p:sp>
          <p:nvSpPr>
            <p:cNvPr id="46" name="Oval 45"/>
            <p:cNvSpPr/>
            <p:nvPr/>
          </p:nvSpPr>
          <p:spPr>
            <a:xfrm>
              <a:off x="939800" y="3479800"/>
              <a:ext cx="254000" cy="254000"/>
            </a:xfrm>
            <a:prstGeom prst="ellips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2"/>
                  </a:solidFill>
                </a:rPr>
                <a:t>f</a:t>
              </a:r>
            </a:p>
          </p:txBody>
        </p:sp>
        <p:cxnSp>
          <p:nvCxnSpPr>
            <p:cNvPr id="47" name="Straight Connector 46"/>
            <p:cNvCxnSpPr>
              <a:stCxn id="46" idx="6"/>
            </p:cNvCxnSpPr>
            <p:nvPr/>
          </p:nvCxnSpPr>
          <p:spPr>
            <a:xfrm>
              <a:off x="1193800" y="3606800"/>
              <a:ext cx="431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0127" name="TextBox 47"/>
          <p:cNvSpPr txBox="1">
            <a:spLocks noChangeArrowheads="1"/>
          </p:cNvSpPr>
          <p:nvPr/>
        </p:nvSpPr>
        <p:spPr bwMode="auto">
          <a:xfrm>
            <a:off x="5172075" y="3160713"/>
            <a:ext cx="723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a:t>d</a:t>
            </a:r>
            <a:r>
              <a:rPr lang="en-US" altLang="en-US" baseline="-25000"/>
              <a:t>i</a:t>
            </a:r>
            <a:r>
              <a:rPr lang="en-US" altLang="en-US"/>
              <a:t>=3</a:t>
            </a:r>
          </a:p>
        </p:txBody>
      </p:sp>
      <p:grpSp>
        <p:nvGrpSpPr>
          <p:cNvPr id="90128" name="Group 48"/>
          <p:cNvGrpSpPr>
            <a:grpSpLocks/>
          </p:cNvGrpSpPr>
          <p:nvPr/>
        </p:nvGrpSpPr>
        <p:grpSpPr bwMode="auto">
          <a:xfrm>
            <a:off x="5272088" y="4668838"/>
            <a:ext cx="685800" cy="254000"/>
            <a:chOff x="939800" y="3479800"/>
            <a:chExt cx="685800" cy="254000"/>
          </a:xfrm>
        </p:grpSpPr>
        <p:sp>
          <p:nvSpPr>
            <p:cNvPr id="50" name="Oval 49"/>
            <p:cNvSpPr/>
            <p:nvPr/>
          </p:nvSpPr>
          <p:spPr>
            <a:xfrm>
              <a:off x="939800" y="3479800"/>
              <a:ext cx="254000" cy="254000"/>
            </a:xfrm>
            <a:prstGeom prst="ellips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2"/>
                  </a:solidFill>
                </a:rPr>
                <a:t>f</a:t>
              </a:r>
            </a:p>
          </p:txBody>
        </p:sp>
        <p:cxnSp>
          <p:nvCxnSpPr>
            <p:cNvPr id="51" name="Straight Connector 50"/>
            <p:cNvCxnSpPr>
              <a:stCxn id="50" idx="6"/>
            </p:cNvCxnSpPr>
            <p:nvPr/>
          </p:nvCxnSpPr>
          <p:spPr>
            <a:xfrm>
              <a:off x="1193800" y="3606800"/>
              <a:ext cx="431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0129" name="TextBox 21"/>
          <p:cNvSpPr txBox="1">
            <a:spLocks noChangeArrowheads="1"/>
          </p:cNvSpPr>
          <p:nvPr/>
        </p:nvSpPr>
        <p:spPr bwMode="auto">
          <a:xfrm>
            <a:off x="1693863" y="5786438"/>
            <a:ext cx="5478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a:t>(need to ensure you have a valid edge list!)</a:t>
            </a:r>
          </a:p>
        </p:txBody>
      </p:sp>
      <p:sp>
        <p:nvSpPr>
          <p:cNvPr id="37"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 - simulated</a:t>
            </a:r>
            <a:endParaRPr lang="en-US" altLang="en-US" sz="1600" i="1" dirty="0"/>
          </a:p>
        </p:txBody>
      </p:sp>
    </p:spTree>
    <p:extLst>
      <p:ext uri="{BB962C8B-B14F-4D97-AF65-F5344CB8AC3E}">
        <p14:creationId xmlns:p14="http://schemas.microsoft.com/office/powerpoint/2010/main" val="3362250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52800" y="1160463"/>
            <a:ext cx="5207000" cy="541813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114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3300" y="908050"/>
            <a:ext cx="4648200" cy="601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Tree>
    <p:extLst>
      <p:ext uri="{BB962C8B-B14F-4D97-AF65-F5344CB8AC3E}">
        <p14:creationId xmlns:p14="http://schemas.microsoft.com/office/powerpoint/2010/main" val="1218873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
        <p:nvSpPr>
          <p:cNvPr id="3" name="TextBox 2"/>
          <p:cNvSpPr txBox="1"/>
          <p:nvPr/>
        </p:nvSpPr>
        <p:spPr>
          <a:xfrm>
            <a:off x="386498" y="1244339"/>
            <a:ext cx="8173039" cy="2031325"/>
          </a:xfrm>
          <a:prstGeom prst="rect">
            <a:avLst/>
          </a:prstGeom>
          <a:noFill/>
        </p:spPr>
        <p:txBody>
          <a:bodyPr wrap="square" rtlCol="0">
            <a:spAutoFit/>
          </a:bodyPr>
          <a:lstStyle/>
          <a:p>
            <a:r>
              <a:rPr lang="en-US" dirty="0" smtClean="0"/>
              <a:t>So the answer to the inference problem is to construct a reasonable approximation to your observed setting (or social process) and compare.</a:t>
            </a:r>
          </a:p>
          <a:p>
            <a:endParaRPr lang="en-US" dirty="0"/>
          </a:p>
          <a:p>
            <a:r>
              <a:rPr lang="en-US" dirty="0" smtClean="0"/>
              <a:t>There are many ways to conceive of “reasonable” and many ways to construct each.</a:t>
            </a:r>
          </a:p>
          <a:p>
            <a:endParaRPr lang="en-US" dirty="0" smtClean="0"/>
          </a:p>
          <a:p>
            <a:r>
              <a:rPr lang="en-US" dirty="0" smtClean="0"/>
              <a:t>When possible, use analytic solutions; but that’s rarely possible for realistic comparisons.  </a:t>
            </a:r>
            <a:endParaRPr lang="en-US" dirty="0"/>
          </a:p>
        </p:txBody>
      </p:sp>
    </p:spTree>
    <p:extLst>
      <p:ext uri="{BB962C8B-B14F-4D97-AF65-F5344CB8AC3E}">
        <p14:creationId xmlns:p14="http://schemas.microsoft.com/office/powerpoint/2010/main" val="40449492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350838" y="1133475"/>
            <a:ext cx="3868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cs typeface="Arial" charset="0"/>
              </a:rPr>
              <a:t>Comparing multiple networks: QAP</a:t>
            </a:r>
          </a:p>
        </p:txBody>
      </p:sp>
      <p:sp>
        <p:nvSpPr>
          <p:cNvPr id="119811" name="Text Box 3"/>
          <p:cNvSpPr txBox="1">
            <a:spLocks noChangeArrowheads="1"/>
          </p:cNvSpPr>
          <p:nvPr/>
        </p:nvSpPr>
        <p:spPr bwMode="auto">
          <a:xfrm>
            <a:off x="685800" y="1676400"/>
            <a:ext cx="7788275"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a:cs typeface="Arial" charset="0"/>
              </a:rPr>
              <a:t>The substantive question is how one set of relations (or dyadic attributes) relates to another.  </a:t>
            </a:r>
          </a:p>
          <a:p>
            <a:pPr eaLnBrk="1" hangingPunct="1"/>
            <a:r>
              <a:rPr lang="en-US" altLang="en-US">
                <a:cs typeface="Arial" charset="0"/>
              </a:rPr>
              <a:t>For example:</a:t>
            </a:r>
          </a:p>
          <a:p>
            <a:pPr lvl="1" eaLnBrk="1" hangingPunct="1">
              <a:buFontTx/>
              <a:buChar char="•"/>
            </a:pPr>
            <a:r>
              <a:rPr lang="en-US" altLang="en-US">
                <a:cs typeface="Arial" charset="0"/>
              </a:rPr>
              <a:t> Do marriage ties correlate with business ties in the Medici family network?</a:t>
            </a:r>
          </a:p>
          <a:p>
            <a:pPr lvl="1" eaLnBrk="1" hangingPunct="1">
              <a:buFontTx/>
              <a:buChar char="•"/>
            </a:pPr>
            <a:r>
              <a:rPr lang="en-US" altLang="en-US">
                <a:cs typeface="Arial" charset="0"/>
              </a:rPr>
              <a:t> Are friendship relations correlated with joint membership in a club?</a:t>
            </a:r>
          </a:p>
          <a:p>
            <a:pPr eaLnBrk="1" hangingPunct="1"/>
            <a:endParaRPr lang="en-US" altLang="en-US">
              <a:cs typeface="Arial" charset="0"/>
            </a:endParaRPr>
          </a:p>
        </p:txBody>
      </p:sp>
      <p:sp>
        <p:nvSpPr>
          <p:cNvPr id="6" name="Text Box 5"/>
          <p:cNvSpPr txBox="1">
            <a:spLocks noChangeArrowheads="1"/>
          </p:cNvSpPr>
          <p:nvPr/>
        </p:nvSpPr>
        <p:spPr bwMode="auto">
          <a:xfrm>
            <a:off x="250825" y="290513"/>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1528563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nvSpPr>
        <p:spPr bwMode="auto">
          <a:xfrm>
            <a:off x="254000" y="1185863"/>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800">
                <a:cs typeface="Arial" charset="0"/>
              </a:rPr>
              <a:t>Assessing the correlation is straight forward, as we simply correlate each corresponding cell of the two matrices:</a:t>
            </a:r>
          </a:p>
        </p:txBody>
      </p:sp>
      <p:sp>
        <p:nvSpPr>
          <p:cNvPr id="120835" name="Text Box 3"/>
          <p:cNvSpPr txBox="1">
            <a:spLocks noChangeArrowheads="1"/>
          </p:cNvSpPr>
          <p:nvPr/>
        </p:nvSpPr>
        <p:spPr bwMode="auto">
          <a:xfrm>
            <a:off x="71438" y="2085975"/>
            <a:ext cx="368935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000">
                <a:latin typeface="SAS Monospace" pitchFamily="49" charset="0"/>
                <a:cs typeface="Arial" charset="0"/>
              </a:rPr>
              <a:t>Marriage</a:t>
            </a:r>
          </a:p>
          <a:p>
            <a:pPr eaLnBrk="1" hangingPunct="1"/>
            <a:r>
              <a:rPr lang="en-US" altLang="en-US" sz="1000">
                <a:latin typeface="SAS Monospace" pitchFamily="49" charset="0"/>
                <a:cs typeface="Arial" charset="0"/>
              </a:rPr>
              <a:t>  1 ACCIAIUOL  0 0 0 0 0 0 0 0 1 0 0 0 0 0 0 0</a:t>
            </a:r>
          </a:p>
          <a:p>
            <a:pPr eaLnBrk="1" hangingPunct="1"/>
            <a:r>
              <a:rPr lang="en-US" altLang="en-US" sz="1000">
                <a:latin typeface="SAS Monospace" pitchFamily="49" charset="0"/>
                <a:cs typeface="Arial" charset="0"/>
              </a:rPr>
              <a:t>  2   ALBIZZI  0 0 0 0 0 1 1 0 1 0 0 0 0 0 0 0</a:t>
            </a:r>
          </a:p>
          <a:p>
            <a:pPr eaLnBrk="1" hangingPunct="1"/>
            <a:r>
              <a:rPr lang="en-US" altLang="en-US" sz="1000">
                <a:latin typeface="SAS Monospace" pitchFamily="49" charset="0"/>
                <a:cs typeface="Arial" charset="0"/>
              </a:rPr>
              <a:t>  3 BARBADORI  0 0 0 0 1 0 0 0 1 0 0 0 0 0 0 0</a:t>
            </a:r>
          </a:p>
          <a:p>
            <a:pPr eaLnBrk="1" hangingPunct="1"/>
            <a:r>
              <a:rPr lang="en-US" altLang="en-US" sz="1000">
                <a:latin typeface="SAS Monospace" pitchFamily="49" charset="0"/>
                <a:cs typeface="Arial" charset="0"/>
              </a:rPr>
              <a:t>  4  BISCHERI  0 0 0 0 0 0 1 0 0 0 1 0 0 0 1 0</a:t>
            </a:r>
          </a:p>
          <a:p>
            <a:pPr eaLnBrk="1" hangingPunct="1"/>
            <a:r>
              <a:rPr lang="en-US" altLang="en-US" sz="1000">
                <a:latin typeface="SAS Monospace" pitchFamily="49" charset="0"/>
                <a:cs typeface="Arial" charset="0"/>
              </a:rPr>
              <a:t>  5 CASTELLAN  0 0 1 0 0 0 0 0 0 0 1 0 0 0 1 0</a:t>
            </a:r>
          </a:p>
          <a:p>
            <a:pPr eaLnBrk="1" hangingPunct="1"/>
            <a:r>
              <a:rPr lang="en-US" altLang="en-US" sz="1000">
                <a:latin typeface="SAS Monospace" pitchFamily="49" charset="0"/>
                <a:cs typeface="Arial" charset="0"/>
              </a:rPr>
              <a:t>  6    GINORI  0 1 0 0 0 0 0 0 0 0 0 0 0 0 0 0</a:t>
            </a:r>
          </a:p>
          <a:p>
            <a:pPr eaLnBrk="1" hangingPunct="1"/>
            <a:r>
              <a:rPr lang="en-US" altLang="en-US" sz="1000">
                <a:latin typeface="SAS Monospace" pitchFamily="49" charset="0"/>
                <a:cs typeface="Arial" charset="0"/>
              </a:rPr>
              <a:t>  7  GUADAGNI  0 1 0 1 0 0 0 1 0 0 0 0 0 0 0 1</a:t>
            </a:r>
          </a:p>
          <a:p>
            <a:pPr eaLnBrk="1" hangingPunct="1"/>
            <a:r>
              <a:rPr lang="en-US" altLang="en-US" sz="1000">
                <a:latin typeface="SAS Monospace" pitchFamily="49" charset="0"/>
                <a:cs typeface="Arial" charset="0"/>
              </a:rPr>
              <a:t>  8 LAMBERTES  0 0 0 0 0 0 1 0 0 0 0 0 0 0 0 0</a:t>
            </a:r>
          </a:p>
          <a:p>
            <a:pPr eaLnBrk="1" hangingPunct="1"/>
            <a:r>
              <a:rPr lang="en-US" altLang="en-US" sz="1000">
                <a:latin typeface="SAS Monospace" pitchFamily="49" charset="0"/>
                <a:cs typeface="Arial" charset="0"/>
              </a:rPr>
              <a:t>  9    MEDICI  1 1 1 0 0 0 0 0 0 0 0 0 1 1 0 1</a:t>
            </a:r>
          </a:p>
          <a:p>
            <a:pPr eaLnBrk="1" hangingPunct="1"/>
            <a:r>
              <a:rPr lang="en-US" altLang="en-US" sz="1000">
                <a:latin typeface="SAS Monospace" pitchFamily="49" charset="0"/>
                <a:cs typeface="Arial" charset="0"/>
              </a:rPr>
              <a:t> 10     PAZZI  0 0 0 0 0 0 0 0 0 0 0 0 0 1 0 0</a:t>
            </a:r>
          </a:p>
          <a:p>
            <a:pPr eaLnBrk="1" hangingPunct="1"/>
            <a:r>
              <a:rPr lang="en-US" altLang="en-US" sz="1000">
                <a:latin typeface="SAS Monospace" pitchFamily="49" charset="0"/>
                <a:cs typeface="Arial" charset="0"/>
              </a:rPr>
              <a:t> 11   PERUZZI  0 0 0 1 1 0 0 0 0 0 0 0 0 0 1 0</a:t>
            </a:r>
          </a:p>
          <a:p>
            <a:pPr eaLnBrk="1" hangingPunct="1"/>
            <a:r>
              <a:rPr lang="en-US" altLang="en-US" sz="1000">
                <a:latin typeface="SAS Monospace" pitchFamily="49" charset="0"/>
                <a:cs typeface="Arial" charset="0"/>
              </a:rPr>
              <a:t> 12     PUCCI  0 0 0 0 0 0 0 0 0 0 0 0 0 0 0 0</a:t>
            </a:r>
          </a:p>
          <a:p>
            <a:pPr eaLnBrk="1" hangingPunct="1"/>
            <a:r>
              <a:rPr lang="en-US" altLang="en-US" sz="1000">
                <a:latin typeface="SAS Monospace" pitchFamily="49" charset="0"/>
                <a:cs typeface="Arial" charset="0"/>
              </a:rPr>
              <a:t> 13   RIDOLFI  0 0 0 0 0 0 0 0 1 0 0 0 0 0 1 1</a:t>
            </a:r>
          </a:p>
          <a:p>
            <a:pPr eaLnBrk="1" hangingPunct="1"/>
            <a:r>
              <a:rPr lang="en-US" altLang="en-US" sz="1000">
                <a:latin typeface="SAS Monospace" pitchFamily="49" charset="0"/>
                <a:cs typeface="Arial" charset="0"/>
              </a:rPr>
              <a:t> 14  SALVIATI  0 0 0 0 0 0 0 0 1 1 0 0 0 0 0 0</a:t>
            </a:r>
          </a:p>
          <a:p>
            <a:pPr eaLnBrk="1" hangingPunct="1"/>
            <a:r>
              <a:rPr lang="en-US" altLang="en-US" sz="1000">
                <a:latin typeface="SAS Monospace" pitchFamily="49" charset="0"/>
                <a:cs typeface="Arial" charset="0"/>
              </a:rPr>
              <a:t> 15   STROZZI  0 0 0 1 1 0 0 0 0 0 1 0 1 0 0 0</a:t>
            </a:r>
          </a:p>
          <a:p>
            <a:pPr eaLnBrk="1" hangingPunct="1"/>
            <a:r>
              <a:rPr lang="en-US" altLang="en-US" sz="1000">
                <a:latin typeface="SAS Monospace" pitchFamily="49" charset="0"/>
                <a:cs typeface="Arial" charset="0"/>
              </a:rPr>
              <a:t> 16 TORNABUON  0 0 0 0 0 0 1 0 1 0 0 0 1 0 0 0</a:t>
            </a:r>
          </a:p>
          <a:p>
            <a:pPr eaLnBrk="1" hangingPunct="1"/>
            <a:endParaRPr lang="en-US" altLang="en-US" sz="1000">
              <a:latin typeface="SAS Monospace" pitchFamily="49" charset="0"/>
              <a:cs typeface="Arial" charset="0"/>
            </a:endParaRPr>
          </a:p>
        </p:txBody>
      </p:sp>
      <p:sp>
        <p:nvSpPr>
          <p:cNvPr id="120836" name="Text Box 4"/>
          <p:cNvSpPr txBox="1">
            <a:spLocks noChangeArrowheads="1"/>
          </p:cNvSpPr>
          <p:nvPr/>
        </p:nvSpPr>
        <p:spPr bwMode="auto">
          <a:xfrm>
            <a:off x="3729038" y="2085975"/>
            <a:ext cx="285115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000">
                <a:latin typeface="SAS Monospace" pitchFamily="49" charset="0"/>
                <a:cs typeface="Arial" charset="0"/>
              </a:rPr>
              <a:t>Business</a:t>
            </a:r>
          </a:p>
          <a:p>
            <a:pPr eaLnBrk="1" hangingPunct="1"/>
            <a:r>
              <a:rPr lang="en-US" altLang="en-US" sz="1000">
                <a:latin typeface="SAS Monospace" pitchFamily="49" charset="0"/>
                <a:cs typeface="Arial" charset="0"/>
              </a:rPr>
              <a:t>  1 0 0 0 0 0 0 0 0 0 0 0 0 0 0 0 0</a:t>
            </a:r>
          </a:p>
          <a:p>
            <a:pPr eaLnBrk="1" hangingPunct="1"/>
            <a:r>
              <a:rPr lang="en-US" altLang="en-US" sz="1000">
                <a:latin typeface="SAS Monospace" pitchFamily="49" charset="0"/>
                <a:cs typeface="Arial" charset="0"/>
              </a:rPr>
              <a:t>  2 0 0 0 0 0 0 0 0 0 0 0 0 0 0 0 0</a:t>
            </a:r>
          </a:p>
          <a:p>
            <a:pPr eaLnBrk="1" hangingPunct="1"/>
            <a:r>
              <a:rPr lang="en-US" altLang="en-US" sz="1000">
                <a:latin typeface="SAS Monospace" pitchFamily="49" charset="0"/>
                <a:cs typeface="Arial" charset="0"/>
              </a:rPr>
              <a:t>  3 0 0 0 0 1 1 0 0 1 0 1 0 0 0 0 0</a:t>
            </a:r>
          </a:p>
          <a:p>
            <a:pPr eaLnBrk="1" hangingPunct="1"/>
            <a:r>
              <a:rPr lang="en-US" altLang="en-US" sz="1000">
                <a:latin typeface="SAS Monospace" pitchFamily="49" charset="0"/>
                <a:cs typeface="Arial" charset="0"/>
              </a:rPr>
              <a:t>  4 0 0 0 0 0 0 1 1 0 0 1 0 0 0 0 0</a:t>
            </a:r>
          </a:p>
          <a:p>
            <a:pPr eaLnBrk="1" hangingPunct="1"/>
            <a:r>
              <a:rPr lang="en-US" altLang="en-US" sz="1000">
                <a:latin typeface="SAS Monospace" pitchFamily="49" charset="0"/>
                <a:cs typeface="Arial" charset="0"/>
              </a:rPr>
              <a:t>  5 0 0 1 0 0 0 0 1 0 0 1 0 0 0 0 0</a:t>
            </a:r>
          </a:p>
          <a:p>
            <a:pPr eaLnBrk="1" hangingPunct="1"/>
            <a:r>
              <a:rPr lang="en-US" altLang="en-US" sz="1000">
                <a:latin typeface="SAS Monospace" pitchFamily="49" charset="0"/>
                <a:cs typeface="Arial" charset="0"/>
              </a:rPr>
              <a:t>  6 0 0 1 0 0 0 0 0 1 0 0 0 0 0 0 0</a:t>
            </a:r>
          </a:p>
          <a:p>
            <a:pPr eaLnBrk="1" hangingPunct="1"/>
            <a:r>
              <a:rPr lang="en-US" altLang="en-US" sz="1000">
                <a:latin typeface="SAS Monospace" pitchFamily="49" charset="0"/>
                <a:cs typeface="Arial" charset="0"/>
              </a:rPr>
              <a:t>  7 0 0 0 1 0 0 0 1 0 0 0 0 0 0 0 0</a:t>
            </a:r>
          </a:p>
          <a:p>
            <a:pPr eaLnBrk="1" hangingPunct="1"/>
            <a:r>
              <a:rPr lang="en-US" altLang="en-US" sz="1000">
                <a:latin typeface="SAS Monospace" pitchFamily="49" charset="0"/>
                <a:cs typeface="Arial" charset="0"/>
              </a:rPr>
              <a:t>  8 0 0 0 1 1 0 1 0 0 0 1 0 0 0 0 0</a:t>
            </a:r>
          </a:p>
          <a:p>
            <a:pPr eaLnBrk="1" hangingPunct="1"/>
            <a:r>
              <a:rPr lang="en-US" altLang="en-US" sz="1000">
                <a:latin typeface="SAS Monospace" pitchFamily="49" charset="0"/>
                <a:cs typeface="Arial" charset="0"/>
              </a:rPr>
              <a:t>  9 0 0 1 0 0 1 0 0 0 1 0 0 0 1 0 1</a:t>
            </a:r>
          </a:p>
          <a:p>
            <a:pPr eaLnBrk="1" hangingPunct="1"/>
            <a:r>
              <a:rPr lang="en-US" altLang="en-US" sz="1000">
                <a:latin typeface="SAS Monospace" pitchFamily="49" charset="0"/>
                <a:cs typeface="Arial" charset="0"/>
              </a:rPr>
              <a:t> 10 0 0 0 0 0 0 0 0 1 0 0 0 0 0 0 0</a:t>
            </a:r>
          </a:p>
          <a:p>
            <a:pPr eaLnBrk="1" hangingPunct="1"/>
            <a:r>
              <a:rPr lang="en-US" altLang="en-US" sz="1000">
                <a:latin typeface="SAS Monospace" pitchFamily="49" charset="0"/>
                <a:cs typeface="Arial" charset="0"/>
              </a:rPr>
              <a:t> 11 0 0 1 1 1 0 0 1 0 0 0 0 0 0 0 0</a:t>
            </a:r>
          </a:p>
          <a:p>
            <a:pPr eaLnBrk="1" hangingPunct="1"/>
            <a:r>
              <a:rPr lang="en-US" altLang="en-US" sz="1000">
                <a:latin typeface="SAS Monospace" pitchFamily="49" charset="0"/>
                <a:cs typeface="Arial" charset="0"/>
              </a:rPr>
              <a:t> 12 0 0 0 0 0 0 0 0 0 0 0 0 0 0 0 0</a:t>
            </a:r>
          </a:p>
          <a:p>
            <a:pPr eaLnBrk="1" hangingPunct="1"/>
            <a:r>
              <a:rPr lang="en-US" altLang="en-US" sz="1000">
                <a:latin typeface="SAS Monospace" pitchFamily="49" charset="0"/>
                <a:cs typeface="Arial" charset="0"/>
              </a:rPr>
              <a:t> 13 0 0 0 0 0 0 0 0 0 0 0 0 0 0 0 0</a:t>
            </a:r>
          </a:p>
          <a:p>
            <a:pPr eaLnBrk="1" hangingPunct="1"/>
            <a:r>
              <a:rPr lang="en-US" altLang="en-US" sz="1000">
                <a:latin typeface="SAS Monospace" pitchFamily="49" charset="0"/>
                <a:cs typeface="Arial" charset="0"/>
              </a:rPr>
              <a:t> 14 0 0 0 0 0 0 0 0 1 0 0 0 0 0 0 0</a:t>
            </a:r>
          </a:p>
          <a:p>
            <a:pPr eaLnBrk="1" hangingPunct="1"/>
            <a:r>
              <a:rPr lang="en-US" altLang="en-US" sz="1000">
                <a:latin typeface="SAS Monospace" pitchFamily="49" charset="0"/>
                <a:cs typeface="Arial" charset="0"/>
              </a:rPr>
              <a:t> 15 0 0 0 0 0 0 0 0 0 0 0 0 0 0 0 0</a:t>
            </a:r>
          </a:p>
          <a:p>
            <a:pPr eaLnBrk="1" hangingPunct="1"/>
            <a:r>
              <a:rPr lang="en-US" altLang="en-US" sz="1000">
                <a:latin typeface="SAS Monospace" pitchFamily="49" charset="0"/>
                <a:cs typeface="Arial" charset="0"/>
              </a:rPr>
              <a:t> 16 0 0 0 0 0 0 0 0 1 0 0 0 0 0 0 0</a:t>
            </a:r>
          </a:p>
          <a:p>
            <a:pPr eaLnBrk="1" hangingPunct="1"/>
            <a:endParaRPr lang="en-US" altLang="en-US" sz="1000">
              <a:latin typeface="SAS Monospace" pitchFamily="49" charset="0"/>
              <a:cs typeface="Arial" charset="0"/>
            </a:endParaRPr>
          </a:p>
        </p:txBody>
      </p:sp>
      <p:sp>
        <p:nvSpPr>
          <p:cNvPr id="120837" name="Text Box 5"/>
          <p:cNvSpPr txBox="1">
            <a:spLocks noChangeArrowheads="1"/>
          </p:cNvSpPr>
          <p:nvPr/>
        </p:nvSpPr>
        <p:spPr bwMode="auto">
          <a:xfrm>
            <a:off x="7315200" y="1447800"/>
            <a:ext cx="946150"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000">
                <a:latin typeface="SAS Monospace" pitchFamily="49" charset="0"/>
                <a:cs typeface="Arial" charset="0"/>
              </a:rPr>
              <a:t>Dyads:</a:t>
            </a:r>
          </a:p>
          <a:p>
            <a:pPr eaLnBrk="1" hangingPunct="1"/>
            <a:r>
              <a:rPr lang="en-US" altLang="en-US" sz="1000">
                <a:latin typeface="SAS Monospace" pitchFamily="49" charset="0"/>
                <a:cs typeface="Arial" charset="0"/>
              </a:rPr>
              <a:t>1  2  0  0</a:t>
            </a:r>
          </a:p>
          <a:p>
            <a:pPr eaLnBrk="1" hangingPunct="1"/>
            <a:r>
              <a:rPr lang="en-US" altLang="en-US" sz="1000">
                <a:latin typeface="SAS Monospace" pitchFamily="49" charset="0"/>
                <a:cs typeface="Arial" charset="0"/>
              </a:rPr>
              <a:t>1  3  0  0</a:t>
            </a:r>
          </a:p>
          <a:p>
            <a:pPr eaLnBrk="1" hangingPunct="1"/>
            <a:r>
              <a:rPr lang="en-US" altLang="en-US" sz="1000">
                <a:latin typeface="SAS Monospace" pitchFamily="49" charset="0"/>
                <a:cs typeface="Arial" charset="0"/>
              </a:rPr>
              <a:t>1  4  0  0</a:t>
            </a:r>
          </a:p>
          <a:p>
            <a:pPr eaLnBrk="1" hangingPunct="1"/>
            <a:r>
              <a:rPr lang="en-US" altLang="en-US" sz="1000">
                <a:latin typeface="SAS Monospace" pitchFamily="49" charset="0"/>
                <a:cs typeface="Arial" charset="0"/>
              </a:rPr>
              <a:t>1  5  0  0</a:t>
            </a:r>
          </a:p>
          <a:p>
            <a:pPr eaLnBrk="1" hangingPunct="1"/>
            <a:r>
              <a:rPr lang="en-US" altLang="en-US" sz="1000">
                <a:latin typeface="SAS Monospace" pitchFamily="49" charset="0"/>
                <a:cs typeface="Arial" charset="0"/>
              </a:rPr>
              <a:t>1  6  0  0</a:t>
            </a:r>
          </a:p>
          <a:p>
            <a:pPr eaLnBrk="1" hangingPunct="1"/>
            <a:r>
              <a:rPr lang="en-US" altLang="en-US" sz="1000">
                <a:latin typeface="SAS Monospace" pitchFamily="49" charset="0"/>
                <a:cs typeface="Arial" charset="0"/>
              </a:rPr>
              <a:t>1  7  0  0</a:t>
            </a:r>
          </a:p>
          <a:p>
            <a:pPr eaLnBrk="1" hangingPunct="1"/>
            <a:r>
              <a:rPr lang="en-US" altLang="en-US" sz="1000">
                <a:latin typeface="SAS Monospace" pitchFamily="49" charset="0"/>
                <a:cs typeface="Arial" charset="0"/>
              </a:rPr>
              <a:t>1  8  0  0</a:t>
            </a:r>
          </a:p>
          <a:p>
            <a:pPr eaLnBrk="1" hangingPunct="1"/>
            <a:r>
              <a:rPr lang="en-US" altLang="en-US" sz="1000">
                <a:latin typeface="SAS Monospace" pitchFamily="49" charset="0"/>
                <a:cs typeface="Arial" charset="0"/>
              </a:rPr>
              <a:t>1  9  1  0</a:t>
            </a:r>
          </a:p>
          <a:p>
            <a:pPr eaLnBrk="1" hangingPunct="1"/>
            <a:r>
              <a:rPr lang="en-US" altLang="en-US" sz="1000">
                <a:latin typeface="SAS Monospace" pitchFamily="49" charset="0"/>
                <a:cs typeface="Arial" charset="0"/>
              </a:rPr>
              <a:t>1 10  0  0</a:t>
            </a:r>
          </a:p>
          <a:p>
            <a:pPr eaLnBrk="1" hangingPunct="1"/>
            <a:r>
              <a:rPr lang="en-US" altLang="en-US" sz="1000">
                <a:latin typeface="SAS Monospace" pitchFamily="49" charset="0"/>
                <a:cs typeface="Arial" charset="0"/>
              </a:rPr>
              <a:t>1 11  0  0</a:t>
            </a:r>
          </a:p>
          <a:p>
            <a:pPr eaLnBrk="1" hangingPunct="1"/>
            <a:r>
              <a:rPr lang="en-US" altLang="en-US" sz="1000">
                <a:latin typeface="SAS Monospace" pitchFamily="49" charset="0"/>
                <a:cs typeface="Arial" charset="0"/>
              </a:rPr>
              <a:t>1 12  0  0</a:t>
            </a:r>
          </a:p>
          <a:p>
            <a:pPr eaLnBrk="1" hangingPunct="1"/>
            <a:r>
              <a:rPr lang="en-US" altLang="en-US" sz="1000">
                <a:latin typeface="SAS Monospace" pitchFamily="49" charset="0"/>
                <a:cs typeface="Arial" charset="0"/>
              </a:rPr>
              <a:t>1 13  0  0</a:t>
            </a:r>
          </a:p>
          <a:p>
            <a:pPr eaLnBrk="1" hangingPunct="1"/>
            <a:r>
              <a:rPr lang="en-US" altLang="en-US" sz="1000">
                <a:latin typeface="SAS Monospace" pitchFamily="49" charset="0"/>
                <a:cs typeface="Arial" charset="0"/>
              </a:rPr>
              <a:t>1 14  0  0</a:t>
            </a:r>
          </a:p>
          <a:p>
            <a:pPr eaLnBrk="1" hangingPunct="1"/>
            <a:r>
              <a:rPr lang="en-US" altLang="en-US" sz="1000">
                <a:latin typeface="SAS Monospace" pitchFamily="49" charset="0"/>
                <a:cs typeface="Arial" charset="0"/>
              </a:rPr>
              <a:t>1 15  0  0</a:t>
            </a:r>
          </a:p>
          <a:p>
            <a:pPr eaLnBrk="1" hangingPunct="1"/>
            <a:r>
              <a:rPr lang="en-US" altLang="en-US" sz="1000">
                <a:latin typeface="SAS Monospace" pitchFamily="49" charset="0"/>
                <a:cs typeface="Arial" charset="0"/>
              </a:rPr>
              <a:t>1 16  0  0</a:t>
            </a:r>
          </a:p>
          <a:p>
            <a:pPr eaLnBrk="1" hangingPunct="1"/>
            <a:r>
              <a:rPr lang="en-US" altLang="en-US" sz="1000">
                <a:latin typeface="SAS Monospace" pitchFamily="49" charset="0"/>
                <a:cs typeface="Arial" charset="0"/>
              </a:rPr>
              <a:t>2  1  0  0</a:t>
            </a:r>
          </a:p>
          <a:p>
            <a:pPr eaLnBrk="1" hangingPunct="1"/>
            <a:r>
              <a:rPr lang="en-US" altLang="en-US" sz="1000">
                <a:latin typeface="SAS Monospace" pitchFamily="49" charset="0"/>
                <a:cs typeface="Arial" charset="0"/>
              </a:rPr>
              <a:t>2  3  0  0</a:t>
            </a:r>
          </a:p>
          <a:p>
            <a:pPr eaLnBrk="1" hangingPunct="1"/>
            <a:r>
              <a:rPr lang="en-US" altLang="en-US" sz="1000">
                <a:latin typeface="SAS Monospace" pitchFamily="49" charset="0"/>
                <a:cs typeface="Arial" charset="0"/>
              </a:rPr>
              <a:t>2  4  0  0</a:t>
            </a:r>
          </a:p>
          <a:p>
            <a:pPr eaLnBrk="1" hangingPunct="1"/>
            <a:r>
              <a:rPr lang="en-US" altLang="en-US" sz="1000">
                <a:latin typeface="SAS Monospace" pitchFamily="49" charset="0"/>
                <a:cs typeface="Arial" charset="0"/>
              </a:rPr>
              <a:t>2  5  0  0</a:t>
            </a:r>
          </a:p>
          <a:p>
            <a:pPr eaLnBrk="1" hangingPunct="1"/>
            <a:r>
              <a:rPr lang="en-US" altLang="en-US" sz="1000">
                <a:latin typeface="SAS Monospace" pitchFamily="49" charset="0"/>
                <a:cs typeface="Arial" charset="0"/>
              </a:rPr>
              <a:t>2  6  1  0</a:t>
            </a:r>
          </a:p>
          <a:p>
            <a:pPr eaLnBrk="1" hangingPunct="1"/>
            <a:r>
              <a:rPr lang="en-US" altLang="en-US" sz="1000">
                <a:latin typeface="SAS Monospace" pitchFamily="49" charset="0"/>
                <a:cs typeface="Arial" charset="0"/>
              </a:rPr>
              <a:t>2  7  1  0</a:t>
            </a:r>
          </a:p>
          <a:p>
            <a:pPr eaLnBrk="1" hangingPunct="1"/>
            <a:r>
              <a:rPr lang="en-US" altLang="en-US" sz="1000">
                <a:latin typeface="SAS Monospace" pitchFamily="49" charset="0"/>
                <a:cs typeface="Arial" charset="0"/>
              </a:rPr>
              <a:t>2  8  0  0</a:t>
            </a:r>
          </a:p>
          <a:p>
            <a:pPr eaLnBrk="1" hangingPunct="1"/>
            <a:r>
              <a:rPr lang="en-US" altLang="en-US" sz="1000">
                <a:latin typeface="SAS Monospace" pitchFamily="49" charset="0"/>
                <a:cs typeface="Arial" charset="0"/>
              </a:rPr>
              <a:t>2  9  1  0</a:t>
            </a:r>
          </a:p>
          <a:p>
            <a:pPr eaLnBrk="1" hangingPunct="1"/>
            <a:r>
              <a:rPr lang="en-US" altLang="en-US" sz="1000">
                <a:latin typeface="SAS Monospace" pitchFamily="49" charset="0"/>
                <a:cs typeface="Arial" charset="0"/>
              </a:rPr>
              <a:t>2 10  0  0</a:t>
            </a:r>
          </a:p>
          <a:p>
            <a:pPr eaLnBrk="1" hangingPunct="1"/>
            <a:r>
              <a:rPr lang="en-US" altLang="en-US" sz="1000">
                <a:latin typeface="SAS Monospace" pitchFamily="49" charset="0"/>
                <a:cs typeface="Arial" charset="0"/>
              </a:rPr>
              <a:t>2 11  0  0</a:t>
            </a:r>
          </a:p>
          <a:p>
            <a:pPr eaLnBrk="1" hangingPunct="1"/>
            <a:r>
              <a:rPr lang="en-US" altLang="en-US" sz="1000">
                <a:latin typeface="SAS Monospace" pitchFamily="49" charset="0"/>
                <a:cs typeface="Arial" charset="0"/>
              </a:rPr>
              <a:t>2 12  0  0</a:t>
            </a:r>
          </a:p>
          <a:p>
            <a:pPr eaLnBrk="1" hangingPunct="1"/>
            <a:r>
              <a:rPr lang="en-US" altLang="en-US" sz="1000">
                <a:latin typeface="SAS Monospace" pitchFamily="49" charset="0"/>
                <a:cs typeface="Arial" charset="0"/>
              </a:rPr>
              <a:t>2 13  0  0</a:t>
            </a:r>
          </a:p>
          <a:p>
            <a:pPr eaLnBrk="1" hangingPunct="1"/>
            <a:r>
              <a:rPr lang="en-US" altLang="en-US" sz="1000">
                <a:latin typeface="SAS Monospace" pitchFamily="49" charset="0"/>
                <a:cs typeface="Arial" charset="0"/>
              </a:rPr>
              <a:t>2 14  0  0</a:t>
            </a:r>
          </a:p>
          <a:p>
            <a:pPr eaLnBrk="1" hangingPunct="1"/>
            <a:r>
              <a:rPr lang="en-US" altLang="en-US" sz="1000">
                <a:latin typeface="SAS Monospace" pitchFamily="49" charset="0"/>
                <a:cs typeface="Arial" charset="0"/>
              </a:rPr>
              <a:t>2 15  0  0</a:t>
            </a:r>
          </a:p>
          <a:p>
            <a:pPr eaLnBrk="1" hangingPunct="1"/>
            <a:r>
              <a:rPr lang="en-US" altLang="en-US" sz="1000">
                <a:latin typeface="SAS Monospace" pitchFamily="49" charset="0"/>
                <a:cs typeface="Arial" charset="0"/>
              </a:rPr>
              <a:t>2 16  0  0</a:t>
            </a:r>
          </a:p>
        </p:txBody>
      </p:sp>
      <p:sp>
        <p:nvSpPr>
          <p:cNvPr id="120838" name="Text Box 6"/>
          <p:cNvSpPr txBox="1">
            <a:spLocks noChangeArrowheads="1"/>
          </p:cNvSpPr>
          <p:nvPr/>
        </p:nvSpPr>
        <p:spPr bwMode="auto">
          <a:xfrm>
            <a:off x="2357438" y="5210175"/>
            <a:ext cx="2506662"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600">
                <a:latin typeface="SAS Monospace" pitchFamily="49" charset="0"/>
                <a:cs typeface="Arial" charset="0"/>
              </a:rPr>
              <a:t> Correlation:</a:t>
            </a:r>
          </a:p>
          <a:p>
            <a:pPr eaLnBrk="1" hangingPunct="1"/>
            <a:endParaRPr lang="en-US" altLang="en-US" sz="1600">
              <a:latin typeface="SAS Monospace" pitchFamily="49" charset="0"/>
              <a:cs typeface="Arial" charset="0"/>
            </a:endParaRPr>
          </a:p>
          <a:p>
            <a:pPr eaLnBrk="1" hangingPunct="1"/>
            <a:r>
              <a:rPr lang="en-US" altLang="en-US" sz="1600">
                <a:latin typeface="SAS Monospace" pitchFamily="49" charset="0"/>
                <a:cs typeface="Arial" charset="0"/>
              </a:rPr>
              <a:t>        1 0.3718679</a:t>
            </a:r>
          </a:p>
          <a:p>
            <a:pPr eaLnBrk="1" hangingPunct="1"/>
            <a:r>
              <a:rPr lang="en-US" altLang="en-US" sz="1600">
                <a:latin typeface="SAS Monospace" pitchFamily="49" charset="0"/>
                <a:cs typeface="Arial" charset="0"/>
              </a:rPr>
              <a:t>0.3718679         1</a:t>
            </a:r>
          </a:p>
        </p:txBody>
      </p:sp>
      <p:sp>
        <p:nvSpPr>
          <p:cNvPr id="9" name="Text Box 5"/>
          <p:cNvSpPr txBox="1">
            <a:spLocks noChangeArrowheads="1"/>
          </p:cNvSpPr>
          <p:nvPr/>
        </p:nvSpPr>
        <p:spPr bwMode="auto">
          <a:xfrm>
            <a:off x="250825" y="290513"/>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34402175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368300" y="1163638"/>
            <a:ext cx="81534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a:cs typeface="Arial" charset="0"/>
              </a:rPr>
              <a:t>But is the observed value statistically significant?</a:t>
            </a:r>
          </a:p>
          <a:p>
            <a:pPr eaLnBrk="1" hangingPunct="1"/>
            <a:endParaRPr lang="en-US" altLang="en-US">
              <a:cs typeface="Arial" charset="0"/>
            </a:endParaRPr>
          </a:p>
          <a:p>
            <a:pPr eaLnBrk="1" hangingPunct="1"/>
            <a:r>
              <a:rPr lang="en-US" altLang="en-US">
                <a:cs typeface="Arial" charset="0"/>
              </a:rPr>
              <a:t>Can’t use standard inference, since the assumptions are violated. Instead, we use a permutation approach.  </a:t>
            </a:r>
          </a:p>
          <a:p>
            <a:pPr eaLnBrk="1" hangingPunct="1"/>
            <a:endParaRPr lang="en-US" altLang="en-US">
              <a:cs typeface="Arial" charset="0"/>
            </a:endParaRPr>
          </a:p>
          <a:p>
            <a:pPr eaLnBrk="1" hangingPunct="1"/>
            <a:r>
              <a:rPr lang="en-US" altLang="en-US">
                <a:cs typeface="Arial" charset="0"/>
              </a:rPr>
              <a:t>Essentially, we are asking whether the observed correlation is large (small) compared to that which we would get if the assignment of variables to nodes were random, but the interdependencies within variables were maintained.</a:t>
            </a:r>
          </a:p>
          <a:p>
            <a:pPr eaLnBrk="1" hangingPunct="1"/>
            <a:endParaRPr lang="en-US" altLang="en-US">
              <a:cs typeface="Arial" charset="0"/>
            </a:endParaRPr>
          </a:p>
          <a:p>
            <a:pPr eaLnBrk="1" hangingPunct="1"/>
            <a:r>
              <a:rPr lang="en-US" altLang="en-US">
                <a:cs typeface="Arial" charset="0"/>
              </a:rPr>
              <a:t>Do this by randomly sorting the rows </a:t>
            </a:r>
            <a:r>
              <a:rPr lang="en-US" altLang="en-US" b="1">
                <a:cs typeface="Arial" charset="0"/>
              </a:rPr>
              <a:t>and </a:t>
            </a:r>
            <a:r>
              <a:rPr lang="en-US" altLang="en-US">
                <a:cs typeface="Arial" charset="0"/>
              </a:rPr>
              <a:t>columns of the matrix, then re-estimating the correlation.</a:t>
            </a:r>
          </a:p>
        </p:txBody>
      </p:sp>
      <p:sp>
        <p:nvSpPr>
          <p:cNvPr id="5" name="Text Box 5"/>
          <p:cNvSpPr txBox="1">
            <a:spLocks noChangeArrowheads="1"/>
          </p:cNvSpPr>
          <p:nvPr/>
        </p:nvSpPr>
        <p:spPr bwMode="auto">
          <a:xfrm>
            <a:off x="250825" y="290513"/>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4034432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228600" y="1017588"/>
            <a:ext cx="3868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cs typeface="Arial" charset="0"/>
              </a:rPr>
              <a:t>Comparing multiple networks: QAP</a:t>
            </a:r>
          </a:p>
        </p:txBody>
      </p:sp>
      <p:sp>
        <p:nvSpPr>
          <p:cNvPr id="122883" name="Text Box 3"/>
          <p:cNvSpPr txBox="1">
            <a:spLocks noChangeArrowheads="1"/>
          </p:cNvSpPr>
          <p:nvPr/>
        </p:nvSpPr>
        <p:spPr bwMode="auto">
          <a:xfrm>
            <a:off x="366713" y="1574800"/>
            <a:ext cx="79898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a:cs typeface="Arial" charset="0"/>
              </a:rPr>
              <a:t>When you permute, you have to permute both the rows and the columns simultaneously to maintain the interdependencies in the data:</a:t>
            </a:r>
          </a:p>
        </p:txBody>
      </p:sp>
      <p:sp>
        <p:nvSpPr>
          <p:cNvPr id="122884" name="Text Box 4"/>
          <p:cNvSpPr txBox="1">
            <a:spLocks noChangeArrowheads="1"/>
          </p:cNvSpPr>
          <p:nvPr/>
        </p:nvSpPr>
        <p:spPr bwMode="auto">
          <a:xfrm>
            <a:off x="1108075" y="3163888"/>
            <a:ext cx="23939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a:latin typeface="SAS Monospace" pitchFamily="49" charset="0"/>
                <a:cs typeface="Arial" charset="0"/>
              </a:rPr>
              <a:t>ID ORIG</a:t>
            </a:r>
          </a:p>
          <a:p>
            <a:pPr eaLnBrk="1" hangingPunct="1"/>
            <a:endParaRPr lang="en-US" altLang="en-US" sz="2400">
              <a:latin typeface="SAS Monospace" pitchFamily="49" charset="0"/>
              <a:cs typeface="Arial" charset="0"/>
            </a:endParaRPr>
          </a:p>
          <a:p>
            <a:pPr eaLnBrk="1" hangingPunct="1"/>
            <a:r>
              <a:rPr lang="en-US" altLang="en-US" sz="2400">
                <a:latin typeface="SAS Monospace" pitchFamily="49" charset="0"/>
                <a:cs typeface="Arial" charset="0"/>
              </a:rPr>
              <a:t>A  0 1 2 3 4</a:t>
            </a:r>
          </a:p>
          <a:p>
            <a:pPr eaLnBrk="1" hangingPunct="1"/>
            <a:r>
              <a:rPr lang="en-US" altLang="en-US" sz="2400">
                <a:latin typeface="SAS Monospace" pitchFamily="49" charset="0"/>
                <a:cs typeface="Arial" charset="0"/>
              </a:rPr>
              <a:t>B  0 0 1 2 3</a:t>
            </a:r>
          </a:p>
          <a:p>
            <a:pPr eaLnBrk="1" hangingPunct="1"/>
            <a:r>
              <a:rPr lang="en-US" altLang="en-US" sz="2400">
                <a:latin typeface="SAS Monospace" pitchFamily="49" charset="0"/>
                <a:cs typeface="Arial" charset="0"/>
              </a:rPr>
              <a:t>C  0 0 0 1 2</a:t>
            </a:r>
          </a:p>
          <a:p>
            <a:pPr eaLnBrk="1" hangingPunct="1"/>
            <a:r>
              <a:rPr lang="en-US" altLang="en-US" sz="2400">
                <a:latin typeface="SAS Monospace" pitchFamily="49" charset="0"/>
                <a:cs typeface="Arial" charset="0"/>
              </a:rPr>
              <a:t>D  0 0 0 0 1</a:t>
            </a:r>
          </a:p>
          <a:p>
            <a:pPr eaLnBrk="1" hangingPunct="1"/>
            <a:r>
              <a:rPr lang="en-US" altLang="en-US" sz="2400">
                <a:latin typeface="SAS Monospace" pitchFamily="49" charset="0"/>
                <a:cs typeface="Arial" charset="0"/>
              </a:rPr>
              <a:t>E  0 0 0 0 0</a:t>
            </a:r>
          </a:p>
        </p:txBody>
      </p:sp>
      <p:sp>
        <p:nvSpPr>
          <p:cNvPr id="122885" name="Text Box 5"/>
          <p:cNvSpPr txBox="1">
            <a:spLocks noChangeArrowheads="1"/>
          </p:cNvSpPr>
          <p:nvPr/>
        </p:nvSpPr>
        <p:spPr bwMode="auto">
          <a:xfrm>
            <a:off x="4859338" y="3163888"/>
            <a:ext cx="25781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a:latin typeface="SAS Monospace" pitchFamily="49" charset="0"/>
                <a:cs typeface="Arial" charset="0"/>
              </a:rPr>
              <a:t>Sorted</a:t>
            </a:r>
          </a:p>
          <a:p>
            <a:pPr eaLnBrk="1" hangingPunct="1"/>
            <a:r>
              <a:rPr lang="en-US" altLang="en-US" sz="2400">
                <a:latin typeface="SAS Monospace" pitchFamily="49" charset="0"/>
                <a:cs typeface="Arial" charset="0"/>
              </a:rPr>
              <a:t> </a:t>
            </a:r>
          </a:p>
          <a:p>
            <a:pPr eaLnBrk="1" hangingPunct="1"/>
            <a:r>
              <a:rPr lang="en-US" altLang="en-US" sz="2400">
                <a:latin typeface="SAS Monospace" pitchFamily="49" charset="0"/>
                <a:cs typeface="Arial" charset="0"/>
              </a:rPr>
              <a:t> A  0 3 1 2 4</a:t>
            </a:r>
          </a:p>
          <a:p>
            <a:pPr eaLnBrk="1" hangingPunct="1"/>
            <a:r>
              <a:rPr lang="en-US" altLang="en-US" sz="2400">
                <a:latin typeface="SAS Monospace" pitchFamily="49" charset="0"/>
                <a:cs typeface="Arial" charset="0"/>
              </a:rPr>
              <a:t> D  0 0 0 0 1</a:t>
            </a:r>
          </a:p>
          <a:p>
            <a:pPr eaLnBrk="1" hangingPunct="1"/>
            <a:r>
              <a:rPr lang="en-US" altLang="en-US" sz="2400">
                <a:latin typeface="SAS Monospace" pitchFamily="49" charset="0"/>
                <a:cs typeface="Arial" charset="0"/>
              </a:rPr>
              <a:t> B  0 2 0 1 3</a:t>
            </a:r>
          </a:p>
          <a:p>
            <a:pPr eaLnBrk="1" hangingPunct="1"/>
            <a:r>
              <a:rPr lang="en-US" altLang="en-US" sz="2400">
                <a:latin typeface="SAS Monospace" pitchFamily="49" charset="0"/>
                <a:cs typeface="Arial" charset="0"/>
              </a:rPr>
              <a:t> C  0 1 0 0 2</a:t>
            </a:r>
          </a:p>
          <a:p>
            <a:pPr eaLnBrk="1" hangingPunct="1"/>
            <a:r>
              <a:rPr lang="en-US" altLang="en-US" sz="2400">
                <a:latin typeface="SAS Monospace" pitchFamily="49" charset="0"/>
                <a:cs typeface="Arial" charset="0"/>
              </a:rPr>
              <a:t> E  0 0 0 0 0</a:t>
            </a:r>
          </a:p>
        </p:txBody>
      </p:sp>
      <p:sp>
        <p:nvSpPr>
          <p:cNvPr id="122886" name="Rectangle 6"/>
          <p:cNvSpPr>
            <a:spLocks noChangeArrowheads="1"/>
          </p:cNvSpPr>
          <p:nvPr/>
        </p:nvSpPr>
        <p:spPr bwMode="auto">
          <a:xfrm>
            <a:off x="2836863" y="3930650"/>
            <a:ext cx="228600" cy="2968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887" name="Rectangle 7"/>
          <p:cNvSpPr>
            <a:spLocks noChangeArrowheads="1"/>
          </p:cNvSpPr>
          <p:nvPr/>
        </p:nvSpPr>
        <p:spPr bwMode="auto">
          <a:xfrm>
            <a:off x="6040438" y="3921125"/>
            <a:ext cx="228600" cy="2968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5"/>
          <p:cNvSpPr txBox="1">
            <a:spLocks noChangeArrowheads="1"/>
          </p:cNvSpPr>
          <p:nvPr/>
        </p:nvSpPr>
        <p:spPr bwMode="auto">
          <a:xfrm>
            <a:off x="250825" y="290513"/>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13376166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457200" y="1401763"/>
            <a:ext cx="78486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a:cs typeface="Arial" charset="0"/>
              </a:rPr>
              <a:t>Procedure:	</a:t>
            </a:r>
          </a:p>
          <a:p>
            <a:pPr eaLnBrk="1" hangingPunct="1">
              <a:buFontTx/>
              <a:buAutoNum type="arabicPeriod"/>
            </a:pPr>
            <a:r>
              <a:rPr lang="en-US" altLang="en-US">
                <a:cs typeface="Arial" charset="0"/>
              </a:rPr>
              <a:t>Calculate the observed correlation</a:t>
            </a:r>
          </a:p>
          <a:p>
            <a:pPr eaLnBrk="1" hangingPunct="1">
              <a:buFontTx/>
              <a:buAutoNum type="arabicPeriod"/>
            </a:pPr>
            <a:r>
              <a:rPr lang="en-US" altLang="en-US">
                <a:cs typeface="Arial" charset="0"/>
              </a:rPr>
              <a:t>for </a:t>
            </a:r>
            <a:r>
              <a:rPr lang="en-US" altLang="en-US" i="1">
                <a:cs typeface="Arial" charset="0"/>
              </a:rPr>
              <a:t>K</a:t>
            </a:r>
            <a:r>
              <a:rPr lang="en-US" altLang="en-US">
                <a:cs typeface="Arial" charset="0"/>
              </a:rPr>
              <a:t> iterations do:</a:t>
            </a:r>
          </a:p>
          <a:p>
            <a:pPr eaLnBrk="1" hangingPunct="1"/>
            <a:r>
              <a:rPr lang="en-US" altLang="en-US">
                <a:cs typeface="Arial" charset="0"/>
              </a:rPr>
              <a:t>		a) randomly sort one of the matrices</a:t>
            </a:r>
          </a:p>
          <a:p>
            <a:pPr eaLnBrk="1" hangingPunct="1"/>
            <a:r>
              <a:rPr lang="en-US" altLang="en-US">
                <a:cs typeface="Arial" charset="0"/>
              </a:rPr>
              <a:t>		b) recalculate the correlation</a:t>
            </a:r>
          </a:p>
          <a:p>
            <a:pPr eaLnBrk="1" hangingPunct="1"/>
            <a:r>
              <a:rPr lang="en-US" altLang="en-US">
                <a:cs typeface="Arial" charset="0"/>
              </a:rPr>
              <a:t>		c) store the outcome</a:t>
            </a:r>
          </a:p>
          <a:p>
            <a:pPr eaLnBrk="1" hangingPunct="1"/>
            <a:r>
              <a:rPr lang="en-US" altLang="en-US">
                <a:cs typeface="Arial" charset="0"/>
              </a:rPr>
              <a:t>3.	compare the observed correlation to the distribution of correlations created by the random permutations.</a:t>
            </a:r>
          </a:p>
        </p:txBody>
      </p:sp>
      <p:sp>
        <p:nvSpPr>
          <p:cNvPr id="5" name="Text Box 5"/>
          <p:cNvSpPr txBox="1">
            <a:spLocks noChangeArrowheads="1"/>
          </p:cNvSpPr>
          <p:nvPr/>
        </p:nvSpPr>
        <p:spPr bwMode="auto">
          <a:xfrm>
            <a:off x="250825" y="290513"/>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4235093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125" t="22651" r="27511" b="9810"/>
          <a:stretch/>
        </p:blipFill>
        <p:spPr>
          <a:xfrm>
            <a:off x="3524249" y="613678"/>
            <a:ext cx="5086351" cy="5956798"/>
          </a:xfrm>
          <a:prstGeom prst="rect">
            <a:avLst/>
          </a:prstGeom>
        </p:spPr>
      </p:pic>
      <p:sp>
        <p:nvSpPr>
          <p:cNvPr id="3"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Simple Random Graphs</a:t>
            </a:r>
            <a:endParaRPr lang="en-US" altLang="en-US" sz="1600" i="1" dirty="0"/>
          </a:p>
        </p:txBody>
      </p:sp>
      <p:sp>
        <p:nvSpPr>
          <p:cNvPr id="4" name="TextBox 3"/>
          <p:cNvSpPr txBox="1"/>
          <p:nvPr/>
        </p:nvSpPr>
        <p:spPr>
          <a:xfrm>
            <a:off x="250825" y="1219200"/>
            <a:ext cx="2886075" cy="1754326"/>
          </a:xfrm>
          <a:prstGeom prst="rect">
            <a:avLst/>
          </a:prstGeom>
          <a:noFill/>
        </p:spPr>
        <p:txBody>
          <a:bodyPr wrap="square" rtlCol="0">
            <a:spAutoFit/>
          </a:bodyPr>
          <a:lstStyle/>
          <a:p>
            <a:r>
              <a:rPr lang="en-US" dirty="0" smtClean="0"/>
              <a:t>Long history of model development for networks.  </a:t>
            </a:r>
          </a:p>
          <a:p>
            <a:endParaRPr lang="en-US" dirty="0"/>
          </a:p>
          <a:p>
            <a:r>
              <a:rPr lang="en-US" dirty="0" smtClean="0"/>
              <a:t>We cover a subset, focusing mainly on recent developments.</a:t>
            </a:r>
            <a:endParaRPr lang="en-US" dirty="0"/>
          </a:p>
        </p:txBody>
      </p:sp>
    </p:spTree>
    <p:extLst>
      <p:ext uri="{BB962C8B-B14F-4D97-AF65-F5344CB8AC3E}">
        <p14:creationId xmlns:p14="http://schemas.microsoft.com/office/powerpoint/2010/main" val="20894209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a:extLst>
              <a:ext uri="{28A0092B-C50C-407E-A947-70E740481C1C}">
                <a14:useLocalDpi xmlns:a14="http://schemas.microsoft.com/office/drawing/2010/main" val="0"/>
              </a:ext>
            </a:extLst>
          </a:blip>
          <a:srcRect l="21875" t="16487" r="2344" b="9348"/>
          <a:stretch>
            <a:fillRect/>
          </a:stretch>
        </p:blipFill>
        <p:spPr bwMode="auto">
          <a:xfrm>
            <a:off x="762000" y="971550"/>
            <a:ext cx="7391400" cy="522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250825" y="290513"/>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16196866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725488" y="312738"/>
            <a:ext cx="7575550" cy="618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000" dirty="0">
                <a:latin typeface="SAS Monospace" pitchFamily="49" charset="0"/>
                <a:cs typeface="Arial" charset="0"/>
              </a:rPr>
              <a:t>QAP MATRIX CORRELATION</a:t>
            </a:r>
          </a:p>
          <a:p>
            <a:pPr eaLnBrk="1" hangingPunct="1"/>
            <a:r>
              <a:rPr lang="en-US" altLang="en-US" sz="1000" dirty="0">
                <a:latin typeface="SAS Monospace" pitchFamily="49" charset="0"/>
                <a:cs typeface="Arial" charset="0"/>
              </a:rPr>
              <a:t>--------------------------------------------------------------------------------</a:t>
            </a:r>
          </a:p>
          <a:p>
            <a:pPr eaLnBrk="1" hangingPunct="1"/>
            <a:endParaRPr lang="en-US" altLang="en-US" sz="1000" dirty="0">
              <a:latin typeface="SAS Monospace" pitchFamily="49" charset="0"/>
              <a:cs typeface="Arial" charset="0"/>
            </a:endParaRPr>
          </a:p>
          <a:p>
            <a:pPr eaLnBrk="1" hangingPunct="1"/>
            <a:r>
              <a:rPr lang="en-US" altLang="en-US" sz="1000" dirty="0">
                <a:latin typeface="SAS Monospace" pitchFamily="49" charset="0"/>
                <a:cs typeface="Arial" charset="0"/>
              </a:rPr>
              <a:t>Observed matrix:              </a:t>
            </a:r>
            <a:r>
              <a:rPr lang="en-US" altLang="en-US" sz="1000" dirty="0" err="1">
                <a:latin typeface="SAS Monospace" pitchFamily="49" charset="0"/>
                <a:cs typeface="Arial" charset="0"/>
              </a:rPr>
              <a:t>PadgBUS</a:t>
            </a:r>
            <a:endParaRPr lang="en-US" altLang="en-US" sz="1000" dirty="0">
              <a:latin typeface="SAS Monospace" pitchFamily="49" charset="0"/>
              <a:cs typeface="Arial" charset="0"/>
            </a:endParaRPr>
          </a:p>
          <a:p>
            <a:pPr eaLnBrk="1" hangingPunct="1"/>
            <a:r>
              <a:rPr lang="en-US" altLang="en-US" sz="1000" dirty="0">
                <a:latin typeface="SAS Monospace" pitchFamily="49" charset="0"/>
                <a:cs typeface="Arial" charset="0"/>
              </a:rPr>
              <a:t>Structure matrix:             </a:t>
            </a:r>
            <a:r>
              <a:rPr lang="en-US" altLang="en-US" sz="1000" dirty="0" err="1">
                <a:latin typeface="SAS Monospace" pitchFamily="49" charset="0"/>
                <a:cs typeface="Arial" charset="0"/>
              </a:rPr>
              <a:t>PadgMAR</a:t>
            </a:r>
            <a:endParaRPr lang="en-US" altLang="en-US" sz="1000" dirty="0">
              <a:latin typeface="SAS Monospace" pitchFamily="49" charset="0"/>
              <a:cs typeface="Arial" charset="0"/>
            </a:endParaRPr>
          </a:p>
          <a:p>
            <a:pPr eaLnBrk="1" hangingPunct="1"/>
            <a:r>
              <a:rPr lang="en-US" altLang="en-US" sz="1000" dirty="0">
                <a:latin typeface="SAS Monospace" pitchFamily="49" charset="0"/>
                <a:cs typeface="Arial" charset="0"/>
              </a:rPr>
              <a:t># of Permutations:            2500</a:t>
            </a:r>
          </a:p>
          <a:p>
            <a:pPr eaLnBrk="1" hangingPunct="1"/>
            <a:r>
              <a:rPr lang="en-US" altLang="en-US" sz="1000" dirty="0">
                <a:latin typeface="SAS Monospace" pitchFamily="49" charset="0"/>
                <a:cs typeface="Arial" charset="0"/>
              </a:rPr>
              <a:t>Random seed:                  356</a:t>
            </a:r>
          </a:p>
          <a:p>
            <a:pPr eaLnBrk="1" hangingPunct="1"/>
            <a:endParaRPr lang="en-US" altLang="en-US" sz="1000" dirty="0">
              <a:latin typeface="SAS Monospace" pitchFamily="49" charset="0"/>
              <a:cs typeface="Arial" charset="0"/>
            </a:endParaRPr>
          </a:p>
          <a:p>
            <a:pPr eaLnBrk="1" hangingPunct="1"/>
            <a:endParaRPr lang="en-US" altLang="en-US" sz="1000" dirty="0">
              <a:latin typeface="SAS Monospace" pitchFamily="49" charset="0"/>
              <a:cs typeface="Arial" charset="0"/>
            </a:endParaRPr>
          </a:p>
          <a:p>
            <a:pPr eaLnBrk="1" hangingPunct="1"/>
            <a:r>
              <a:rPr lang="en-US" altLang="en-US" sz="1000" dirty="0">
                <a:latin typeface="SAS Monospace" pitchFamily="49" charset="0"/>
                <a:cs typeface="Arial" charset="0"/>
              </a:rPr>
              <a:t>Univariate statistics</a:t>
            </a:r>
          </a:p>
          <a:p>
            <a:pPr eaLnBrk="1" hangingPunct="1"/>
            <a:endParaRPr lang="en-US" altLang="en-US" sz="1000" dirty="0">
              <a:latin typeface="SAS Monospace" pitchFamily="49" charset="0"/>
              <a:cs typeface="Arial" charset="0"/>
            </a:endParaRPr>
          </a:p>
          <a:p>
            <a:pPr eaLnBrk="1" hangingPunct="1"/>
            <a:r>
              <a:rPr lang="en-US" altLang="en-US" sz="1000" dirty="0">
                <a:latin typeface="SAS Monospace" pitchFamily="49" charset="0"/>
                <a:cs typeface="Arial" charset="0"/>
              </a:rPr>
              <a:t>                    1       2</a:t>
            </a:r>
          </a:p>
          <a:p>
            <a:pPr eaLnBrk="1" hangingPunct="1"/>
            <a:r>
              <a:rPr lang="en-US" altLang="en-US" sz="1000" dirty="0">
                <a:latin typeface="SAS Monospace" pitchFamily="49" charset="0"/>
                <a:cs typeface="Arial" charset="0"/>
              </a:rPr>
              <a:t>              </a:t>
            </a:r>
            <a:r>
              <a:rPr lang="en-US" altLang="en-US" sz="1000" dirty="0" err="1">
                <a:latin typeface="SAS Monospace" pitchFamily="49" charset="0"/>
                <a:cs typeface="Arial" charset="0"/>
              </a:rPr>
              <a:t>PadgBUS</a:t>
            </a:r>
            <a:r>
              <a:rPr lang="en-US" altLang="en-US" sz="1000" dirty="0">
                <a:latin typeface="SAS Monospace" pitchFamily="49" charset="0"/>
                <a:cs typeface="Arial" charset="0"/>
              </a:rPr>
              <a:t> </a:t>
            </a:r>
            <a:r>
              <a:rPr lang="en-US" altLang="en-US" sz="1000" dirty="0" err="1">
                <a:latin typeface="SAS Monospace" pitchFamily="49" charset="0"/>
                <a:cs typeface="Arial" charset="0"/>
              </a:rPr>
              <a:t>PadgMAR</a:t>
            </a:r>
            <a:endParaRPr lang="en-US" altLang="en-US" sz="1000" dirty="0">
              <a:latin typeface="SAS Monospace" pitchFamily="49" charset="0"/>
              <a:cs typeface="Arial" charset="0"/>
            </a:endParaRPr>
          </a:p>
          <a:p>
            <a:pPr eaLnBrk="1" hangingPunct="1"/>
            <a:r>
              <a:rPr lang="en-US" altLang="en-US" sz="1000" dirty="0">
                <a:latin typeface="SAS Monospace" pitchFamily="49" charset="0"/>
                <a:cs typeface="Arial" charset="0"/>
              </a:rPr>
              <a:t>              ------- -------</a:t>
            </a:r>
          </a:p>
          <a:p>
            <a:pPr eaLnBrk="1" hangingPunct="1"/>
            <a:r>
              <a:rPr lang="en-US" altLang="en-US" sz="1000" dirty="0">
                <a:latin typeface="SAS Monospace" pitchFamily="49" charset="0"/>
                <a:cs typeface="Arial" charset="0"/>
              </a:rPr>
              <a:t>  1     Mean    0.125   0.167</a:t>
            </a:r>
          </a:p>
          <a:p>
            <a:pPr eaLnBrk="1" hangingPunct="1"/>
            <a:r>
              <a:rPr lang="en-US" altLang="en-US" sz="1000" dirty="0">
                <a:latin typeface="SAS Monospace" pitchFamily="49" charset="0"/>
                <a:cs typeface="Arial" charset="0"/>
              </a:rPr>
              <a:t>  2  </a:t>
            </a:r>
            <a:r>
              <a:rPr lang="en-US" altLang="en-US" sz="1000" dirty="0" err="1">
                <a:latin typeface="SAS Monospace" pitchFamily="49" charset="0"/>
                <a:cs typeface="Arial" charset="0"/>
              </a:rPr>
              <a:t>Std</a:t>
            </a:r>
            <a:r>
              <a:rPr lang="en-US" altLang="en-US" sz="1000" dirty="0">
                <a:latin typeface="SAS Monospace" pitchFamily="49" charset="0"/>
                <a:cs typeface="Arial" charset="0"/>
              </a:rPr>
              <a:t> Dev    0.331   0.373</a:t>
            </a:r>
          </a:p>
          <a:p>
            <a:pPr eaLnBrk="1" hangingPunct="1"/>
            <a:r>
              <a:rPr lang="en-US" altLang="en-US" sz="1000" dirty="0">
                <a:latin typeface="SAS Monospace" pitchFamily="49" charset="0"/>
                <a:cs typeface="Arial" charset="0"/>
              </a:rPr>
              <a:t>  3      Sum   30.000  40.000</a:t>
            </a:r>
          </a:p>
          <a:p>
            <a:pPr eaLnBrk="1" hangingPunct="1"/>
            <a:r>
              <a:rPr lang="en-US" altLang="en-US" sz="1000" dirty="0">
                <a:latin typeface="SAS Monospace" pitchFamily="49" charset="0"/>
                <a:cs typeface="Arial" charset="0"/>
              </a:rPr>
              <a:t>  4 Variance    0.109   0.139</a:t>
            </a:r>
          </a:p>
          <a:p>
            <a:pPr eaLnBrk="1" hangingPunct="1"/>
            <a:r>
              <a:rPr lang="en-US" altLang="en-US" sz="1000" dirty="0">
                <a:latin typeface="SAS Monospace" pitchFamily="49" charset="0"/>
                <a:cs typeface="Arial" charset="0"/>
              </a:rPr>
              <a:t>  5      SSQ   30.000  40.000</a:t>
            </a:r>
          </a:p>
          <a:p>
            <a:pPr eaLnBrk="1" hangingPunct="1"/>
            <a:r>
              <a:rPr lang="en-US" altLang="en-US" sz="1000" dirty="0">
                <a:latin typeface="SAS Monospace" pitchFamily="49" charset="0"/>
                <a:cs typeface="Arial" charset="0"/>
              </a:rPr>
              <a:t>  6    MCSSQ   26.250  33.333</a:t>
            </a:r>
          </a:p>
          <a:p>
            <a:pPr eaLnBrk="1" hangingPunct="1"/>
            <a:r>
              <a:rPr lang="en-US" altLang="en-US" sz="1000" dirty="0">
                <a:latin typeface="SAS Monospace" pitchFamily="49" charset="0"/>
                <a:cs typeface="Arial" charset="0"/>
              </a:rPr>
              <a:t>  7 </a:t>
            </a:r>
            <a:r>
              <a:rPr lang="en-US" altLang="en-US" sz="1000" dirty="0" err="1">
                <a:latin typeface="SAS Monospace" pitchFamily="49" charset="0"/>
                <a:cs typeface="Arial" charset="0"/>
              </a:rPr>
              <a:t>Euc</a:t>
            </a:r>
            <a:r>
              <a:rPr lang="en-US" altLang="en-US" sz="1000" dirty="0">
                <a:latin typeface="SAS Monospace" pitchFamily="49" charset="0"/>
                <a:cs typeface="Arial" charset="0"/>
              </a:rPr>
              <a:t> Norm    5.477   6.325</a:t>
            </a:r>
          </a:p>
          <a:p>
            <a:pPr eaLnBrk="1" hangingPunct="1"/>
            <a:r>
              <a:rPr lang="en-US" altLang="en-US" sz="1000" dirty="0">
                <a:latin typeface="SAS Monospace" pitchFamily="49" charset="0"/>
                <a:cs typeface="Arial" charset="0"/>
              </a:rPr>
              <a:t>  8  Minimum    0.000   0.000</a:t>
            </a:r>
          </a:p>
          <a:p>
            <a:pPr eaLnBrk="1" hangingPunct="1"/>
            <a:r>
              <a:rPr lang="en-US" altLang="en-US" sz="1000" dirty="0">
                <a:latin typeface="SAS Monospace" pitchFamily="49" charset="0"/>
                <a:cs typeface="Arial" charset="0"/>
              </a:rPr>
              <a:t>  9  Maximum    1.000   1.000</a:t>
            </a:r>
          </a:p>
          <a:p>
            <a:pPr eaLnBrk="1" hangingPunct="1"/>
            <a:r>
              <a:rPr lang="en-US" altLang="en-US" sz="1000" dirty="0">
                <a:latin typeface="SAS Monospace" pitchFamily="49" charset="0"/>
                <a:cs typeface="Arial" charset="0"/>
              </a:rPr>
              <a:t> 10 N of </a:t>
            </a:r>
            <a:r>
              <a:rPr lang="en-US" altLang="en-US" sz="1000" dirty="0" err="1">
                <a:latin typeface="SAS Monospace" pitchFamily="49" charset="0"/>
                <a:cs typeface="Arial" charset="0"/>
              </a:rPr>
              <a:t>Obs</a:t>
            </a:r>
            <a:r>
              <a:rPr lang="en-US" altLang="en-US" sz="1000" dirty="0">
                <a:latin typeface="SAS Monospace" pitchFamily="49" charset="0"/>
                <a:cs typeface="Arial" charset="0"/>
              </a:rPr>
              <a:t>  240.000 240.000</a:t>
            </a:r>
          </a:p>
          <a:p>
            <a:pPr eaLnBrk="1" hangingPunct="1"/>
            <a:endParaRPr lang="en-US" altLang="en-US" sz="1000" dirty="0">
              <a:latin typeface="SAS Monospace" pitchFamily="49" charset="0"/>
              <a:cs typeface="Arial" charset="0"/>
            </a:endParaRPr>
          </a:p>
          <a:p>
            <a:pPr eaLnBrk="1" hangingPunct="1"/>
            <a:endParaRPr lang="en-US" altLang="en-US" sz="1000" dirty="0">
              <a:latin typeface="SAS Monospace" pitchFamily="49" charset="0"/>
              <a:cs typeface="Arial" charset="0"/>
            </a:endParaRPr>
          </a:p>
          <a:p>
            <a:pPr eaLnBrk="1" hangingPunct="1"/>
            <a:r>
              <a:rPr lang="en-US" altLang="en-US" sz="1000" dirty="0">
                <a:latin typeface="SAS Monospace" pitchFamily="49" charset="0"/>
                <a:cs typeface="Arial" charset="0"/>
              </a:rPr>
              <a:t>Hubert's gamma: 16.000</a:t>
            </a:r>
          </a:p>
          <a:p>
            <a:pPr eaLnBrk="1" hangingPunct="1"/>
            <a:endParaRPr lang="en-US" altLang="en-US" sz="1000" dirty="0">
              <a:latin typeface="SAS Monospace" pitchFamily="49" charset="0"/>
              <a:cs typeface="Arial" charset="0"/>
            </a:endParaRPr>
          </a:p>
          <a:p>
            <a:pPr eaLnBrk="1" hangingPunct="1"/>
            <a:endParaRPr lang="en-US" altLang="en-US" sz="1000" dirty="0">
              <a:latin typeface="SAS Monospace" pitchFamily="49" charset="0"/>
              <a:cs typeface="Arial" charset="0"/>
            </a:endParaRPr>
          </a:p>
          <a:p>
            <a:pPr eaLnBrk="1" hangingPunct="1"/>
            <a:r>
              <a:rPr lang="en-US" altLang="en-US" sz="1000" dirty="0">
                <a:latin typeface="SAS Monospace" pitchFamily="49" charset="0"/>
                <a:cs typeface="Arial" charset="0"/>
              </a:rPr>
              <a:t>Bivariate Statistics</a:t>
            </a:r>
          </a:p>
          <a:p>
            <a:pPr eaLnBrk="1" hangingPunct="1"/>
            <a:endParaRPr lang="en-US" altLang="en-US" sz="1000" dirty="0">
              <a:latin typeface="SAS Monospace" pitchFamily="49" charset="0"/>
              <a:cs typeface="Arial" charset="0"/>
            </a:endParaRPr>
          </a:p>
          <a:p>
            <a:pPr eaLnBrk="1" hangingPunct="1"/>
            <a:r>
              <a:rPr lang="en-US" altLang="en-US" sz="1000" dirty="0">
                <a:latin typeface="SAS Monospace" pitchFamily="49" charset="0"/>
                <a:cs typeface="Arial" charset="0"/>
              </a:rPr>
              <a:t>                                    1         2         3         4         5         6         7</a:t>
            </a:r>
          </a:p>
          <a:p>
            <a:pPr eaLnBrk="1" hangingPunct="1"/>
            <a:r>
              <a:rPr lang="en-US" altLang="en-US" sz="1000" dirty="0">
                <a:latin typeface="SAS Monospace" pitchFamily="49" charset="0"/>
                <a:cs typeface="Arial" charset="0"/>
              </a:rPr>
              <a:t>                                Value    </a:t>
            </a:r>
            <a:r>
              <a:rPr lang="en-US" altLang="en-US" sz="1000" dirty="0" err="1">
                <a:latin typeface="SAS Monospace" pitchFamily="49" charset="0"/>
                <a:cs typeface="Arial" charset="0"/>
              </a:rPr>
              <a:t>Signif</a:t>
            </a:r>
            <a:r>
              <a:rPr lang="en-US" altLang="en-US" sz="1000" dirty="0">
                <a:latin typeface="SAS Monospace" pitchFamily="49" charset="0"/>
                <a:cs typeface="Arial" charset="0"/>
              </a:rPr>
              <a:t>       </a:t>
            </a:r>
            <a:r>
              <a:rPr lang="en-US" altLang="en-US" sz="1000" dirty="0" err="1">
                <a:latin typeface="SAS Monospace" pitchFamily="49" charset="0"/>
                <a:cs typeface="Arial" charset="0"/>
              </a:rPr>
              <a:t>Avg</a:t>
            </a:r>
            <a:r>
              <a:rPr lang="en-US" altLang="en-US" sz="1000" dirty="0">
                <a:latin typeface="SAS Monospace" pitchFamily="49" charset="0"/>
                <a:cs typeface="Arial" charset="0"/>
              </a:rPr>
              <a:t>        SD  P(Large)  P(Small)     </a:t>
            </a:r>
            <a:r>
              <a:rPr lang="en-US" altLang="en-US" sz="1000" dirty="0" err="1">
                <a:latin typeface="SAS Monospace" pitchFamily="49" charset="0"/>
                <a:cs typeface="Arial" charset="0"/>
              </a:rPr>
              <a:t>NPerm</a:t>
            </a:r>
            <a:endParaRPr lang="en-US" altLang="en-US" sz="1000" dirty="0">
              <a:latin typeface="SAS Monospace" pitchFamily="49" charset="0"/>
              <a:cs typeface="Arial" charset="0"/>
            </a:endParaRPr>
          </a:p>
          <a:p>
            <a:pPr eaLnBrk="1" hangingPunct="1"/>
            <a:r>
              <a:rPr lang="en-US" altLang="en-US" sz="1000" dirty="0">
                <a:latin typeface="SAS Monospace" pitchFamily="49" charset="0"/>
                <a:cs typeface="Arial" charset="0"/>
              </a:rPr>
              <a:t>                            --------- --------- --------- --------- --------- --------- ---------</a:t>
            </a:r>
          </a:p>
          <a:p>
            <a:pPr eaLnBrk="1" hangingPunct="1"/>
            <a:r>
              <a:rPr lang="en-US" altLang="en-US" sz="1000" dirty="0">
                <a:latin typeface="SAS Monospace" pitchFamily="49" charset="0"/>
                <a:cs typeface="Arial" charset="0"/>
              </a:rPr>
              <a:t>  1   Pearson Correlation:      0.372     0.000     0.001     0.092     0.000     1.000  2500.000</a:t>
            </a:r>
          </a:p>
          <a:p>
            <a:pPr eaLnBrk="1" hangingPunct="1"/>
            <a:r>
              <a:rPr lang="en-US" altLang="en-US" sz="1000" dirty="0">
                <a:latin typeface="SAS Monospace" pitchFamily="49" charset="0"/>
                <a:cs typeface="Arial" charset="0"/>
              </a:rPr>
              <a:t>  2       Simple Matching:      0.842     0.000     0.750     0.027     0.000     1.000  2500.000</a:t>
            </a:r>
          </a:p>
          <a:p>
            <a:pPr eaLnBrk="1" hangingPunct="1"/>
            <a:r>
              <a:rPr lang="en-US" altLang="en-US" sz="1000" dirty="0">
                <a:latin typeface="SAS Monospace" pitchFamily="49" charset="0"/>
                <a:cs typeface="Arial" charset="0"/>
              </a:rPr>
              <a:t>  3   </a:t>
            </a:r>
            <a:r>
              <a:rPr lang="en-US" altLang="en-US" sz="1000" dirty="0" err="1">
                <a:latin typeface="SAS Monospace" pitchFamily="49" charset="0"/>
                <a:cs typeface="Arial" charset="0"/>
              </a:rPr>
              <a:t>Jaccard</a:t>
            </a:r>
            <a:r>
              <a:rPr lang="en-US" altLang="en-US" sz="1000" dirty="0">
                <a:latin typeface="SAS Monospace" pitchFamily="49" charset="0"/>
                <a:cs typeface="Arial" charset="0"/>
              </a:rPr>
              <a:t> Coefficient:      0.296     0.000     0.079     0.046     0.000     1.000  2500.000</a:t>
            </a:r>
          </a:p>
          <a:p>
            <a:pPr eaLnBrk="1" hangingPunct="1"/>
            <a:r>
              <a:rPr lang="en-US" altLang="en-US" sz="1000" dirty="0">
                <a:latin typeface="SAS Monospace" pitchFamily="49" charset="0"/>
                <a:cs typeface="Arial" charset="0"/>
              </a:rPr>
              <a:t>  4 Goodman-</a:t>
            </a:r>
            <a:r>
              <a:rPr lang="en-US" altLang="en-US" sz="1000" dirty="0" err="1">
                <a:latin typeface="SAS Monospace" pitchFamily="49" charset="0"/>
                <a:cs typeface="Arial" charset="0"/>
              </a:rPr>
              <a:t>Kruskal</a:t>
            </a:r>
            <a:r>
              <a:rPr lang="en-US" altLang="en-US" sz="1000" dirty="0">
                <a:latin typeface="SAS Monospace" pitchFamily="49" charset="0"/>
                <a:cs typeface="Arial" charset="0"/>
              </a:rPr>
              <a:t> Gamma:      0.797     0.000    -0.064     0.382     0.000     1.000  2500.000</a:t>
            </a:r>
          </a:p>
          <a:p>
            <a:pPr eaLnBrk="1" hangingPunct="1"/>
            <a:r>
              <a:rPr lang="en-US" altLang="en-US" sz="1000" dirty="0">
                <a:latin typeface="SAS Monospace" pitchFamily="49" charset="0"/>
                <a:cs typeface="Arial" charset="0"/>
              </a:rPr>
              <a:t>  5      Hamming Distance:     38.000     0.000    59.908     5.581     1.000     0.000  2500.000</a:t>
            </a:r>
          </a:p>
          <a:p>
            <a:pPr eaLnBrk="1" hangingPunct="1"/>
            <a:endParaRPr lang="en-US" altLang="en-US" sz="1000" dirty="0">
              <a:latin typeface="SAS Monospace" pitchFamily="49" charset="0"/>
              <a:cs typeface="Arial" charset="0"/>
            </a:endParaRPr>
          </a:p>
        </p:txBody>
      </p:sp>
      <p:sp>
        <p:nvSpPr>
          <p:cNvPr id="125955" name="Rectangle 3"/>
          <p:cNvSpPr>
            <a:spLocks noChangeArrowheads="1"/>
          </p:cNvSpPr>
          <p:nvPr/>
        </p:nvSpPr>
        <p:spPr bwMode="auto">
          <a:xfrm>
            <a:off x="762000" y="4724400"/>
            <a:ext cx="7634288" cy="1746250"/>
          </a:xfrm>
          <a:prstGeom prst="rect">
            <a:avLst/>
          </a:prstGeom>
          <a:noFill/>
          <a:ln w="158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56" name="Text Box 4"/>
          <p:cNvSpPr txBox="1">
            <a:spLocks noChangeArrowheads="1"/>
          </p:cNvSpPr>
          <p:nvPr/>
        </p:nvSpPr>
        <p:spPr bwMode="auto">
          <a:xfrm>
            <a:off x="4627563" y="1046163"/>
            <a:ext cx="2413000" cy="6463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800" dirty="0">
                <a:cs typeface="Arial" charset="0"/>
              </a:rPr>
              <a:t>This can be done simply in </a:t>
            </a:r>
            <a:r>
              <a:rPr lang="en-US" altLang="en-US" sz="1800" dirty="0" smtClean="0">
                <a:cs typeface="Arial" charset="0"/>
              </a:rPr>
              <a:t>UCINET &amp; R</a:t>
            </a:r>
          </a:p>
        </p:txBody>
      </p:sp>
    </p:spTree>
    <p:extLst>
      <p:ext uri="{BB962C8B-B14F-4D97-AF65-F5344CB8AC3E}">
        <p14:creationId xmlns:p14="http://schemas.microsoft.com/office/powerpoint/2010/main" val="7316645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309563" y="1560513"/>
            <a:ext cx="84010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400" dirty="0">
                <a:cs typeface="Arial" charset="0"/>
              </a:rPr>
              <a:t>Using the same </a:t>
            </a:r>
            <a:r>
              <a:rPr lang="en-US" altLang="en-US" sz="2400" dirty="0" err="1">
                <a:cs typeface="Arial" charset="0"/>
              </a:rPr>
              <a:t>logic,we</a:t>
            </a:r>
            <a:r>
              <a:rPr lang="en-US" altLang="en-US" sz="2400" dirty="0">
                <a:cs typeface="Arial" charset="0"/>
              </a:rPr>
              <a:t> can estimate alternative models, such as regression, logits, </a:t>
            </a:r>
            <a:r>
              <a:rPr lang="en-US" altLang="en-US" sz="2400" dirty="0" err="1">
                <a:cs typeface="Arial" charset="0"/>
              </a:rPr>
              <a:t>probits</a:t>
            </a:r>
            <a:r>
              <a:rPr lang="en-US" altLang="en-US" sz="2400" dirty="0">
                <a:cs typeface="Arial" charset="0"/>
              </a:rPr>
              <a:t>, etc.  Only complication is that you need to permute all of the independent matrices in the same way each iteration.</a:t>
            </a:r>
          </a:p>
        </p:txBody>
      </p:sp>
      <p:sp>
        <p:nvSpPr>
          <p:cNvPr id="5" name="Text Box 5"/>
          <p:cNvSpPr txBox="1">
            <a:spLocks noChangeArrowheads="1"/>
          </p:cNvSpPr>
          <p:nvPr/>
        </p:nvSpPr>
        <p:spPr bwMode="auto">
          <a:xfrm>
            <a:off x="250825" y="290513"/>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18997000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l="6932" t="28758" r="6470" b="20654"/>
          <a:stretch>
            <a:fillRect/>
          </a:stretch>
        </p:blipFill>
        <p:spPr bwMode="auto">
          <a:xfrm>
            <a:off x="2105025" y="936844"/>
            <a:ext cx="4522788" cy="233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3" name="Rectangle 3"/>
          <p:cNvSpPr>
            <a:spLocks noChangeArrowheads="1"/>
          </p:cNvSpPr>
          <p:nvPr/>
        </p:nvSpPr>
        <p:spPr bwMode="auto">
          <a:xfrm>
            <a:off x="279400" y="3665538"/>
            <a:ext cx="8251825"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SAS Monospace" pitchFamily="49" charset="0"/>
              </a:rPr>
              <a:t>  NODE     ADJMAT               SAMERCE               SAMESEX</a:t>
            </a:r>
          </a:p>
          <a:p>
            <a:r>
              <a:rPr lang="en-US" altLang="en-US" sz="1600" b="1">
                <a:latin typeface="SAS Monospace" pitchFamily="49" charset="0"/>
              </a:rPr>
              <a:t>   1   0 1 1 1 0 0 0 0 0    0 1 0 0 1 0 0 0 1    0 0 1 1 0 0 1 1 0</a:t>
            </a:r>
          </a:p>
          <a:p>
            <a:r>
              <a:rPr lang="en-US" altLang="en-US" sz="1600" b="1">
                <a:latin typeface="SAS Monospace" pitchFamily="49" charset="0"/>
              </a:rPr>
              <a:t>   2   1 0 1 0 0 0 1 0 0    1 0 0 0 1 0 0 0 1    0 0 0 0 1 1 0 0 1</a:t>
            </a:r>
          </a:p>
          <a:p>
            <a:r>
              <a:rPr lang="en-US" altLang="en-US" sz="1600" b="1">
                <a:latin typeface="SAS Monospace" pitchFamily="49" charset="0"/>
              </a:rPr>
              <a:t>   3   1 1 0 0 1 0 1 0 0    0 0 0 1 0 1 1 1 0    1 0 0 1 0 0 1 1 0</a:t>
            </a:r>
          </a:p>
          <a:p>
            <a:r>
              <a:rPr lang="en-US" altLang="en-US" sz="1600" b="1">
                <a:latin typeface="SAS Monospace" pitchFamily="49" charset="0"/>
              </a:rPr>
              <a:t>   4   1 0 0 0 1 0 0 0 0    0 0 1 0 0 1 1 1 0    1 0 1 0 0 0 1 1 0</a:t>
            </a:r>
          </a:p>
          <a:p>
            <a:r>
              <a:rPr lang="en-US" altLang="en-US" sz="1600" b="1">
                <a:latin typeface="SAS Monospace" pitchFamily="49" charset="0"/>
              </a:rPr>
              <a:t>   5   0 0 1 1 0 1 0 1 0    1 1 0 0 0 0 0 0 1    0 1 0 0 0 1 0 0 1</a:t>
            </a:r>
          </a:p>
          <a:p>
            <a:r>
              <a:rPr lang="en-US" altLang="en-US" sz="1600" b="1">
                <a:latin typeface="SAS Monospace" pitchFamily="49" charset="0"/>
              </a:rPr>
              <a:t>   6   0 0 0 0 1 0 0 1 1    0 0 1 1 0 0 1 1 0    0 1 0 0 1 0 0 0 1</a:t>
            </a:r>
          </a:p>
          <a:p>
            <a:r>
              <a:rPr lang="en-US" altLang="en-US" sz="1600" b="1">
                <a:latin typeface="SAS Monospace" pitchFamily="49" charset="0"/>
              </a:rPr>
              <a:t>   7   0 1 1 0 0 0 0 0 0    0 0 1 1 0 1 0 1 0    1 0 1 1 0 0 0 1 0</a:t>
            </a:r>
          </a:p>
          <a:p>
            <a:r>
              <a:rPr lang="en-US" altLang="en-US" sz="1600" b="1">
                <a:latin typeface="SAS Monospace" pitchFamily="49" charset="0"/>
              </a:rPr>
              <a:t>   8   0 0 0 0 1 1 0 0 1    0 0 1 1 0 1 1 0 0    1 0 1 1 0 0 1 0 0</a:t>
            </a:r>
          </a:p>
          <a:p>
            <a:r>
              <a:rPr lang="en-US" altLang="en-US" sz="1600" b="1">
                <a:latin typeface="SAS Monospace" pitchFamily="49" charset="0"/>
              </a:rPr>
              <a:t>   9   0 0 0 0 0 1 0 1 0    1 1 0 0 1 0 0 0 0    0 1 0 0 1 1 0 0 0</a:t>
            </a:r>
          </a:p>
        </p:txBody>
      </p:sp>
      <p:sp>
        <p:nvSpPr>
          <p:cNvPr id="5" name="Text Box 5"/>
          <p:cNvSpPr txBox="1">
            <a:spLocks noChangeArrowheads="1"/>
          </p:cNvSpPr>
          <p:nvPr/>
        </p:nvSpPr>
        <p:spPr bwMode="auto">
          <a:xfrm>
            <a:off x="250825" y="290513"/>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3913881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2">
            <a:extLst>
              <a:ext uri="{28A0092B-C50C-407E-A947-70E740481C1C}">
                <a14:useLocalDpi xmlns:a14="http://schemas.microsoft.com/office/drawing/2010/main" val="0"/>
              </a:ext>
            </a:extLst>
          </a:blip>
          <a:srcRect l="6932" t="28758" r="6470" b="20654"/>
          <a:stretch>
            <a:fillRect/>
          </a:stretch>
        </p:blipFill>
        <p:spPr bwMode="auto">
          <a:xfrm>
            <a:off x="2047875" y="1033048"/>
            <a:ext cx="4541838" cy="234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3" name="Rectangle 5"/>
          <p:cNvSpPr>
            <a:spLocks noChangeArrowheads="1"/>
          </p:cNvSpPr>
          <p:nvPr/>
        </p:nvSpPr>
        <p:spPr bwMode="auto">
          <a:xfrm>
            <a:off x="2667000" y="3856038"/>
            <a:ext cx="5562600"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SAS Monospace" pitchFamily="49" charset="0"/>
              </a:rPr>
              <a:t>Distance (D</a:t>
            </a:r>
            <a:r>
              <a:rPr lang="en-US" altLang="en-US" sz="1600" b="1" baseline="-25000">
                <a:latin typeface="SAS Monospace" pitchFamily="49" charset="0"/>
              </a:rPr>
              <a:t>ij</a:t>
            </a:r>
            <a:r>
              <a:rPr lang="en-US" altLang="en-US" sz="1600" b="1">
                <a:latin typeface="SAS Monospace" pitchFamily="49" charset="0"/>
              </a:rPr>
              <a:t>=abs(Y</a:t>
            </a:r>
            <a:r>
              <a:rPr lang="en-US" altLang="en-US" sz="1600" b="1" baseline="-25000">
                <a:latin typeface="SAS Monospace" pitchFamily="49" charset="0"/>
              </a:rPr>
              <a:t>i</a:t>
            </a:r>
            <a:r>
              <a:rPr lang="en-US" altLang="en-US" sz="1600" b="1">
                <a:latin typeface="SAS Monospace" pitchFamily="49" charset="0"/>
              </a:rPr>
              <a:t>-Y</a:t>
            </a:r>
            <a:r>
              <a:rPr lang="en-US" altLang="en-US" sz="1600" b="1" baseline="-25000">
                <a:latin typeface="SAS Monospace" pitchFamily="49" charset="0"/>
              </a:rPr>
              <a:t>j</a:t>
            </a:r>
            <a:r>
              <a:rPr lang="en-US" altLang="en-US" sz="1600" b="1">
                <a:latin typeface="SAS Monospace" pitchFamily="49" charset="0"/>
              </a:rPr>
              <a:t>)</a:t>
            </a:r>
          </a:p>
          <a:p>
            <a:r>
              <a:rPr lang="en-US" altLang="en-US" sz="1600" b="1">
                <a:latin typeface="SAS Monospace" pitchFamily="49" charset="0"/>
              </a:rPr>
              <a:t>.000 .277 .228 .181 .278 .298 .095 .307 .481</a:t>
            </a:r>
          </a:p>
          <a:p>
            <a:r>
              <a:rPr lang="en-US" altLang="en-US" sz="1600" b="1">
                <a:latin typeface="SAS Monospace" pitchFamily="49" charset="0"/>
              </a:rPr>
              <a:t>.277 .000 .049 .096 .555 .575 .182 .584 .758</a:t>
            </a:r>
          </a:p>
          <a:p>
            <a:r>
              <a:rPr lang="en-US" altLang="en-US" sz="1600" b="1">
                <a:latin typeface="SAS Monospace" pitchFamily="49" charset="0"/>
              </a:rPr>
              <a:t>.228 .049 .000 .047 .506 .526 .134 .535 .710</a:t>
            </a:r>
          </a:p>
          <a:p>
            <a:r>
              <a:rPr lang="en-US" altLang="en-US" sz="1600" b="1">
                <a:latin typeface="SAS Monospace" pitchFamily="49" charset="0"/>
              </a:rPr>
              <a:t>.181 .096 .047 .000 .459 .479 .087 .488 .663</a:t>
            </a:r>
          </a:p>
          <a:p>
            <a:r>
              <a:rPr lang="en-US" altLang="en-US" sz="1600" b="1">
                <a:latin typeface="SAS Monospace" pitchFamily="49" charset="0"/>
              </a:rPr>
              <a:t>.278 .555 .506 .459 .000 .020 .372 .029 .204</a:t>
            </a:r>
          </a:p>
          <a:p>
            <a:r>
              <a:rPr lang="en-US" altLang="en-US" sz="1600" b="1">
                <a:latin typeface="SAS Monospace" pitchFamily="49" charset="0"/>
              </a:rPr>
              <a:t>.298 .575 .526 .479 .020 .000 .392 .009 .184</a:t>
            </a:r>
          </a:p>
          <a:p>
            <a:r>
              <a:rPr lang="en-US" altLang="en-US" sz="1600" b="1">
                <a:latin typeface="SAS Monospace" pitchFamily="49" charset="0"/>
              </a:rPr>
              <a:t>.095 .182 .134 .087 .372 .392 .000 .401 .576</a:t>
            </a:r>
          </a:p>
          <a:p>
            <a:r>
              <a:rPr lang="en-US" altLang="en-US" sz="1600" b="1">
                <a:latin typeface="SAS Monospace" pitchFamily="49" charset="0"/>
              </a:rPr>
              <a:t>.307 .584 .535 .488 .029 .009 .401 .000 .175</a:t>
            </a:r>
          </a:p>
          <a:p>
            <a:r>
              <a:rPr lang="en-US" altLang="en-US" sz="1600" b="1">
                <a:latin typeface="SAS Monospace" pitchFamily="49" charset="0"/>
              </a:rPr>
              <a:t>.481 .758 .710 .663 .204 .184 .576 .175 .000</a:t>
            </a:r>
          </a:p>
        </p:txBody>
      </p:sp>
      <p:sp>
        <p:nvSpPr>
          <p:cNvPr id="78854" name="Rectangle 6"/>
          <p:cNvSpPr>
            <a:spLocks noChangeArrowheads="1"/>
          </p:cNvSpPr>
          <p:nvPr/>
        </p:nvSpPr>
        <p:spPr bwMode="auto">
          <a:xfrm>
            <a:off x="1041400" y="3856038"/>
            <a:ext cx="795338"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latin typeface="SAS Monospace" pitchFamily="49" charset="0"/>
              </a:rPr>
              <a:t>Y</a:t>
            </a:r>
          </a:p>
          <a:p>
            <a:pPr algn="ctr"/>
            <a:r>
              <a:rPr lang="en-US" altLang="en-US" sz="1600" b="1">
                <a:latin typeface="SAS Monospace" pitchFamily="49" charset="0"/>
              </a:rPr>
              <a:t> 0.32</a:t>
            </a:r>
          </a:p>
          <a:p>
            <a:pPr algn="ctr"/>
            <a:r>
              <a:rPr lang="en-US" altLang="en-US" sz="1600" b="1">
                <a:latin typeface="SAS Monospace" pitchFamily="49" charset="0"/>
              </a:rPr>
              <a:t> 0.59</a:t>
            </a:r>
          </a:p>
          <a:p>
            <a:pPr algn="ctr"/>
            <a:r>
              <a:rPr lang="en-US" altLang="en-US" sz="1600" b="1">
                <a:latin typeface="SAS Monospace" pitchFamily="49" charset="0"/>
              </a:rPr>
              <a:t> 0.54</a:t>
            </a:r>
          </a:p>
          <a:p>
            <a:pPr algn="ctr"/>
            <a:r>
              <a:rPr lang="en-US" altLang="en-US" sz="1600" b="1">
                <a:latin typeface="SAS Monospace" pitchFamily="49" charset="0"/>
              </a:rPr>
              <a:t> 0.50</a:t>
            </a:r>
          </a:p>
          <a:p>
            <a:pPr algn="ctr"/>
            <a:r>
              <a:rPr lang="en-US" altLang="en-US" sz="1600" b="1">
                <a:latin typeface="SAS Monospace" pitchFamily="49" charset="0"/>
              </a:rPr>
              <a:t> 0.04</a:t>
            </a:r>
          </a:p>
          <a:p>
            <a:pPr algn="ctr"/>
            <a:r>
              <a:rPr lang="en-US" altLang="en-US" sz="1600" b="1">
                <a:latin typeface="SAS Monospace" pitchFamily="49" charset="0"/>
              </a:rPr>
              <a:t> 0.02</a:t>
            </a:r>
          </a:p>
          <a:p>
            <a:pPr algn="ctr"/>
            <a:r>
              <a:rPr lang="en-US" altLang="en-US" sz="1600" b="1">
                <a:latin typeface="SAS Monospace" pitchFamily="49" charset="0"/>
              </a:rPr>
              <a:t> 0.41</a:t>
            </a:r>
          </a:p>
          <a:p>
            <a:pPr algn="ctr"/>
            <a:r>
              <a:rPr lang="en-US" altLang="en-US" sz="1600" b="1">
                <a:latin typeface="SAS Monospace" pitchFamily="49" charset="0"/>
              </a:rPr>
              <a:t> 0.01</a:t>
            </a:r>
          </a:p>
          <a:p>
            <a:pPr algn="ctr"/>
            <a:r>
              <a:rPr lang="en-US" altLang="en-US" sz="1600" b="1">
                <a:latin typeface="SAS Monospace" pitchFamily="49" charset="0"/>
              </a:rPr>
              <a:t>-0.17</a:t>
            </a:r>
          </a:p>
        </p:txBody>
      </p:sp>
      <p:sp>
        <p:nvSpPr>
          <p:cNvPr id="6" name="Text Box 5"/>
          <p:cNvSpPr txBox="1">
            <a:spLocks noChangeArrowheads="1"/>
          </p:cNvSpPr>
          <p:nvPr/>
        </p:nvSpPr>
        <p:spPr bwMode="auto">
          <a:xfrm>
            <a:off x="250825" y="290513"/>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42483179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4583" t="8203" r="16667" b="42058"/>
          <a:stretch/>
        </p:blipFill>
        <p:spPr bwMode="auto">
          <a:xfrm>
            <a:off x="927100" y="1219200"/>
            <a:ext cx="7791550" cy="393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5"/>
          <p:cNvSpPr txBox="1">
            <a:spLocks noChangeArrowheads="1"/>
          </p:cNvSpPr>
          <p:nvPr/>
        </p:nvSpPr>
        <p:spPr bwMode="auto">
          <a:xfrm>
            <a:off x="250825" y="290513"/>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24417430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62038"/>
            <a:ext cx="8629650"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5"/>
          <p:cNvSpPr txBox="1">
            <a:spLocks noChangeArrowheads="1"/>
          </p:cNvSpPr>
          <p:nvPr/>
        </p:nvSpPr>
        <p:spPr bwMode="auto">
          <a:xfrm>
            <a:off x="250825" y="290513"/>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9049790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936844"/>
            <a:ext cx="7570066" cy="569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5"/>
          <p:cNvSpPr txBox="1">
            <a:spLocks noChangeArrowheads="1"/>
          </p:cNvSpPr>
          <p:nvPr/>
        </p:nvSpPr>
        <p:spPr bwMode="auto">
          <a:xfrm>
            <a:off x="250825" y="223838"/>
            <a:ext cx="39469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Randomization – Net as independent variable</a:t>
            </a:r>
            <a:endParaRPr lang="en-US" altLang="en-US" sz="1600" i="1" dirty="0"/>
          </a:p>
        </p:txBody>
      </p:sp>
    </p:spTree>
    <p:extLst>
      <p:ext uri="{BB962C8B-B14F-4D97-AF65-F5344CB8AC3E}">
        <p14:creationId xmlns:p14="http://schemas.microsoft.com/office/powerpoint/2010/main" val="35200345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a:t>
            </a:r>
            <a:endParaRPr lang="en-US" altLang="en-US" sz="1600" i="1" dirty="0"/>
          </a:p>
        </p:txBody>
      </p:sp>
      <p:sp>
        <p:nvSpPr>
          <p:cNvPr id="2" name="TextBox 1"/>
          <p:cNvSpPr txBox="1"/>
          <p:nvPr/>
        </p:nvSpPr>
        <p:spPr>
          <a:xfrm>
            <a:off x="250825" y="1009650"/>
            <a:ext cx="8235950" cy="830997"/>
          </a:xfrm>
          <a:prstGeom prst="rect">
            <a:avLst/>
          </a:prstGeom>
          <a:noFill/>
        </p:spPr>
        <p:txBody>
          <a:bodyPr wrap="square" rtlCol="0">
            <a:spAutoFit/>
          </a:bodyPr>
          <a:lstStyle/>
          <a:p>
            <a:r>
              <a:rPr lang="en-US" sz="1600" dirty="0" smtClean="0"/>
              <a:t>Oftentimes our goal is to predict the network itself, or a process on the network.  We can use QAP/randomization tricks like we describe above; but those are often difficult to generalize across many dimensions.  Instead, we can build a statistical model of the network.</a:t>
            </a:r>
            <a:endParaRPr lang="en-US" sz="1600" dirty="0"/>
          </a:p>
        </p:txBody>
      </p:sp>
      <mc:AlternateContent xmlns:mc="http://schemas.openxmlformats.org/markup-compatibility/2006" xmlns:a14="http://schemas.microsoft.com/office/drawing/2010/main">
        <mc:Choice Requires="a14">
          <p:sp>
            <p:nvSpPr>
              <p:cNvPr id="5" name="TextBox 4"/>
              <p:cNvSpPr txBox="1"/>
              <p:nvPr/>
            </p:nvSpPr>
            <p:spPr>
              <a:xfrm>
                <a:off x="349505" y="4396101"/>
                <a:ext cx="3801397" cy="332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𝑜𝑗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r>
                            <a:rPr lang="en-US" sz="2000" i="1">
                              <a:latin typeface="Cambria Math" panose="02040503050406030204" pitchFamily="18" charset="0"/>
                            </a:rPr>
                            <m:t>𝑗</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3</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𝑖𝑗</m:t>
                          </m:r>
                        </m:sub>
                      </m:sSub>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349505" y="4396101"/>
                <a:ext cx="3801397" cy="332463"/>
              </a:xfrm>
              <a:prstGeom prst="rect">
                <a:avLst/>
              </a:prstGeom>
              <a:blipFill>
                <a:blip r:embed="rId2"/>
                <a:stretch>
                  <a:fillRect b="-25455"/>
                </a:stretch>
              </a:blipFill>
            </p:spPr>
            <p:txBody>
              <a:bodyPr/>
              <a:lstStyle/>
              <a:p>
                <a:r>
                  <a:rPr lang="en-US">
                    <a:noFill/>
                  </a:rPr>
                  <a:t> </a:t>
                </a:r>
              </a:p>
            </p:txBody>
          </p:sp>
        </mc:Fallback>
      </mc:AlternateContent>
      <p:sp>
        <p:nvSpPr>
          <p:cNvPr id="10" name="TextBox 9"/>
          <p:cNvSpPr txBox="1"/>
          <p:nvPr/>
        </p:nvSpPr>
        <p:spPr>
          <a:xfrm>
            <a:off x="285750" y="2439312"/>
            <a:ext cx="3833659" cy="1815882"/>
          </a:xfrm>
          <a:prstGeom prst="rect">
            <a:avLst/>
          </a:prstGeom>
          <a:noFill/>
        </p:spPr>
        <p:txBody>
          <a:bodyPr wrap="square" rtlCol="0">
            <a:spAutoFit/>
          </a:bodyPr>
          <a:lstStyle/>
          <a:p>
            <a:r>
              <a:rPr lang="en-US" sz="1600" dirty="0"/>
              <a:t>Goal is to build a probability model for edges in the </a:t>
            </a:r>
            <a:r>
              <a:rPr lang="en-US" sz="1600" dirty="0" smtClean="0"/>
              <a:t>network (</a:t>
            </a:r>
            <a:r>
              <a:rPr lang="en-US" sz="1600" dirty="0" err="1" smtClean="0"/>
              <a:t>Y</a:t>
            </a:r>
            <a:r>
              <a:rPr lang="en-US" sz="1600" baseline="-25000" dirty="0" err="1" smtClean="0"/>
              <a:t>ij</a:t>
            </a:r>
            <a:r>
              <a:rPr lang="en-US" sz="1600" dirty="0" smtClean="0"/>
              <a:t>) as </a:t>
            </a:r>
            <a:r>
              <a:rPr lang="en-US" sz="1600" dirty="0"/>
              <a:t>a function of features of </a:t>
            </a:r>
            <a:r>
              <a:rPr lang="en-US" sz="1600" i="1" dirty="0" err="1"/>
              <a:t>i</a:t>
            </a:r>
            <a:r>
              <a:rPr lang="en-US" sz="1600" dirty="0"/>
              <a:t> (</a:t>
            </a:r>
            <a:r>
              <a:rPr lang="en-US" sz="1600" b="1" dirty="0"/>
              <a:t>X</a:t>
            </a:r>
            <a:r>
              <a:rPr lang="en-US" sz="1600" dirty="0"/>
              <a:t>), features of </a:t>
            </a:r>
            <a:r>
              <a:rPr lang="en-US" sz="1600" i="1" dirty="0"/>
              <a:t>j</a:t>
            </a:r>
            <a:r>
              <a:rPr lang="en-US" sz="1600" dirty="0"/>
              <a:t>(</a:t>
            </a:r>
            <a:r>
              <a:rPr lang="en-US" sz="1600" b="1" dirty="0"/>
              <a:t>Z</a:t>
            </a:r>
            <a:r>
              <a:rPr lang="en-US" sz="1600" dirty="0"/>
              <a:t>) and dyad-specific features (</a:t>
            </a:r>
            <a:r>
              <a:rPr lang="en-US" sz="1600" b="1" dirty="0"/>
              <a:t>Q</a:t>
            </a:r>
            <a:r>
              <a:rPr lang="en-US" sz="1600" dirty="0" smtClean="0"/>
              <a:t>).  </a:t>
            </a:r>
          </a:p>
          <a:p>
            <a:endParaRPr lang="en-US" sz="1600" dirty="0"/>
          </a:p>
          <a:p>
            <a:r>
              <a:rPr lang="en-US" sz="1600" dirty="0" smtClean="0"/>
              <a:t>For now, think of this as a simple logit model:</a:t>
            </a:r>
            <a:endParaRPr lang="en-US" sz="1600" dirty="0"/>
          </a:p>
        </p:txBody>
      </p:sp>
      <p:sp>
        <p:nvSpPr>
          <p:cNvPr id="11" name="TextBox 10"/>
          <p:cNvSpPr txBox="1"/>
          <p:nvPr/>
        </p:nvSpPr>
        <p:spPr>
          <a:xfrm>
            <a:off x="5299633" y="1863468"/>
            <a:ext cx="1909497" cy="369332"/>
          </a:xfrm>
          <a:prstGeom prst="rect">
            <a:avLst/>
          </a:prstGeom>
          <a:noFill/>
        </p:spPr>
        <p:txBody>
          <a:bodyPr wrap="none" rtlCol="0">
            <a:spAutoFit/>
          </a:bodyPr>
          <a:lstStyle/>
          <a:p>
            <a:r>
              <a:rPr lang="en-US" i="1" dirty="0" smtClean="0"/>
              <a:t>Observed Network</a:t>
            </a:r>
            <a:endParaRPr lang="en-US" i="1"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0316" t="3130" r="16098" b="7923"/>
          <a:stretch/>
        </p:blipFill>
        <p:spPr>
          <a:xfrm>
            <a:off x="4385579" y="2203227"/>
            <a:ext cx="4034522" cy="4067175"/>
          </a:xfrm>
          <a:prstGeom prst="rect">
            <a:avLst/>
          </a:prstGeom>
        </p:spPr>
      </p:pic>
    </p:spTree>
    <p:extLst>
      <p:ext uri="{BB962C8B-B14F-4D97-AF65-F5344CB8AC3E}">
        <p14:creationId xmlns:p14="http://schemas.microsoft.com/office/powerpoint/2010/main" val="8008387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99633" y="1806318"/>
            <a:ext cx="2172390" cy="369332"/>
          </a:xfrm>
          <a:prstGeom prst="rect">
            <a:avLst/>
          </a:prstGeom>
          <a:noFill/>
        </p:spPr>
        <p:txBody>
          <a:bodyPr wrap="none" rtlCol="0">
            <a:spAutoFit/>
          </a:bodyPr>
          <a:lstStyle/>
          <a:p>
            <a:r>
              <a:rPr lang="en-US" i="1" dirty="0" smtClean="0"/>
              <a:t>Intercept only model:</a:t>
            </a:r>
            <a:endParaRPr lang="en-US" i="1" dirty="0"/>
          </a:p>
        </p:txBody>
      </p:sp>
      <p:sp>
        <p:nvSpPr>
          <p:cNvPr id="19" name="TextBox 18"/>
          <p:cNvSpPr txBox="1"/>
          <p:nvPr/>
        </p:nvSpPr>
        <p:spPr>
          <a:xfrm>
            <a:off x="186573" y="1074431"/>
            <a:ext cx="8081127" cy="584775"/>
          </a:xfrm>
          <a:prstGeom prst="rect">
            <a:avLst/>
          </a:prstGeom>
          <a:noFill/>
        </p:spPr>
        <p:txBody>
          <a:bodyPr wrap="square" rtlCol="0">
            <a:spAutoFit/>
          </a:bodyPr>
          <a:lstStyle/>
          <a:p>
            <a:r>
              <a:rPr lang="en-US" sz="1600" dirty="0"/>
              <a:t>Goal is to build a probability model for edges in the </a:t>
            </a:r>
            <a:r>
              <a:rPr lang="en-US" sz="1600" dirty="0" smtClean="0"/>
              <a:t>network (</a:t>
            </a:r>
            <a:r>
              <a:rPr lang="en-US" sz="1600" dirty="0" err="1" smtClean="0"/>
              <a:t>Y</a:t>
            </a:r>
            <a:r>
              <a:rPr lang="en-US" sz="1600" baseline="-25000" dirty="0" err="1" smtClean="0"/>
              <a:t>ij</a:t>
            </a:r>
            <a:r>
              <a:rPr lang="en-US" sz="1600" dirty="0" smtClean="0"/>
              <a:t>) as </a:t>
            </a:r>
            <a:r>
              <a:rPr lang="en-US" sz="1600" dirty="0"/>
              <a:t>a function of features of </a:t>
            </a:r>
            <a:r>
              <a:rPr lang="en-US" sz="1600" i="1" dirty="0" err="1"/>
              <a:t>i</a:t>
            </a:r>
            <a:r>
              <a:rPr lang="en-US" sz="1600" dirty="0"/>
              <a:t> (</a:t>
            </a:r>
            <a:r>
              <a:rPr lang="en-US" sz="1600" b="1" dirty="0"/>
              <a:t>X</a:t>
            </a:r>
            <a:r>
              <a:rPr lang="en-US" sz="1600" dirty="0"/>
              <a:t>), features of </a:t>
            </a:r>
            <a:r>
              <a:rPr lang="en-US" sz="1600" i="1" dirty="0"/>
              <a:t>j</a:t>
            </a:r>
            <a:r>
              <a:rPr lang="en-US" sz="1600" dirty="0"/>
              <a:t>(</a:t>
            </a:r>
            <a:r>
              <a:rPr lang="en-US" sz="1600" b="1" dirty="0"/>
              <a:t>Z</a:t>
            </a:r>
            <a:r>
              <a:rPr lang="en-US" sz="1600" dirty="0"/>
              <a:t>) and dyad-specific features (</a:t>
            </a:r>
            <a:r>
              <a:rPr lang="en-US" sz="1600" b="1" dirty="0"/>
              <a:t>Q</a:t>
            </a:r>
            <a:r>
              <a:rPr lang="en-US" sz="1600" dirty="0" smtClean="0"/>
              <a:t>).  </a:t>
            </a:r>
            <a:endParaRPr lang="en-US" sz="1600" dirty="0"/>
          </a:p>
        </p:txBody>
      </p:sp>
      <mc:AlternateContent xmlns:mc="http://schemas.openxmlformats.org/markup-compatibility/2006" xmlns:a14="http://schemas.microsoft.com/office/drawing/2010/main">
        <mc:Choice Requires="a14">
          <p:sp>
            <p:nvSpPr>
              <p:cNvPr id="20" name="TextBox 19"/>
              <p:cNvSpPr txBox="1"/>
              <p:nvPr/>
            </p:nvSpPr>
            <p:spPr>
              <a:xfrm>
                <a:off x="119418" y="2668950"/>
                <a:ext cx="3801397" cy="299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𝑜𝑗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𝑖𝑗</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9418" y="2668950"/>
                <a:ext cx="3801397" cy="299313"/>
              </a:xfrm>
              <a:prstGeom prst="rect">
                <a:avLst/>
              </a:prstGeom>
              <a:blipFill>
                <a:blip r:embed="rId2"/>
                <a:stretch>
                  <a:fillRect b="-26531"/>
                </a:stretch>
              </a:blipFill>
            </p:spPr>
            <p:txBody>
              <a:bodyPr/>
              <a:lstStyle/>
              <a:p>
                <a:r>
                  <a:rPr lang="en-US">
                    <a:noFill/>
                  </a:rPr>
                  <a:t> </a:t>
                </a:r>
              </a:p>
            </p:txBody>
          </p:sp>
        </mc:Fallback>
      </mc:AlternateContent>
      <p:graphicFrame>
        <p:nvGraphicFramePr>
          <p:cNvPr id="21" name="Table 20"/>
          <p:cNvGraphicFramePr>
            <a:graphicFrameLocks noGrp="1"/>
          </p:cNvGraphicFramePr>
          <p:nvPr>
            <p:extLst>
              <p:ext uri="{D42A27DB-BD31-4B8C-83A1-F6EECF244321}">
                <p14:modId xmlns:p14="http://schemas.microsoft.com/office/powerpoint/2010/main" val="4155997319"/>
              </p:ext>
            </p:extLst>
          </p:nvPr>
        </p:nvGraphicFramePr>
        <p:xfrm>
          <a:off x="809464" y="3972896"/>
          <a:ext cx="2628900" cy="854394"/>
        </p:xfrm>
        <a:graphic>
          <a:graphicData uri="http://schemas.openxmlformats.org/drawingml/2006/table">
            <a:tbl>
              <a:tblPr>
                <a:tableStyleId>{2D5ABB26-0587-4C30-8999-92F81FD0307C}</a:tableStyleId>
              </a:tblPr>
              <a:tblGrid>
                <a:gridCol w="1314450">
                  <a:extLst>
                    <a:ext uri="{9D8B030D-6E8A-4147-A177-3AD203B41FA5}">
                      <a16:colId xmlns:a16="http://schemas.microsoft.com/office/drawing/2014/main" val="2868007211"/>
                    </a:ext>
                  </a:extLst>
                </a:gridCol>
                <a:gridCol w="1314450">
                  <a:extLst>
                    <a:ext uri="{9D8B030D-6E8A-4147-A177-3AD203B41FA5}">
                      <a16:colId xmlns:a16="http://schemas.microsoft.com/office/drawing/2014/main" val="2762978866"/>
                    </a:ext>
                  </a:extLst>
                </a:gridCol>
              </a:tblGrid>
              <a:tr h="277178">
                <a:tc>
                  <a:txBody>
                    <a:bodyPr/>
                    <a:lstStyle/>
                    <a:p>
                      <a:pPr fontAlgn="t"/>
                      <a:r>
                        <a:rPr lang="en-US" sz="1400">
                          <a:effectLst/>
                        </a:rPr>
                        <a:t>Parameter</a:t>
                      </a:r>
                      <a:endParaRPr lang="en-US" sz="1400" b="0" i="0">
                        <a:solidFill>
                          <a:srgbClr val="000000"/>
                        </a:solidFill>
                        <a:effectLst/>
                        <a:latin typeface="Arial" panose="020B0604020202020204" pitchFamily="34" charset="0"/>
                      </a:endParaRPr>
                    </a:p>
                  </a:txBody>
                  <a:tcPr marL="35719" marR="35719" marT="35719" marB="35719"/>
                </a:tc>
                <a:tc>
                  <a:txBody>
                    <a:bodyPr/>
                    <a:lstStyle/>
                    <a:p>
                      <a:pPr fontAlgn="t"/>
                      <a:r>
                        <a:rPr lang="en-US" sz="1400" dirty="0">
                          <a:effectLst/>
                        </a:rPr>
                        <a:t>Estimate</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3803344251"/>
                  </a:ext>
                </a:extLst>
              </a:tr>
              <a:tr h="277178">
                <a:tc>
                  <a:txBody>
                    <a:bodyPr/>
                    <a:lstStyle/>
                    <a:p>
                      <a:pPr fontAlgn="t"/>
                      <a:r>
                        <a:rPr lang="en-US" sz="1400" dirty="0">
                          <a:effectLst/>
                        </a:rPr>
                        <a:t>Intercept</a:t>
                      </a:r>
                      <a:endParaRPr lang="en-US" sz="1400" b="0" i="0" dirty="0">
                        <a:solidFill>
                          <a:srgbClr val="000000"/>
                        </a:solidFill>
                        <a:effectLst/>
                        <a:latin typeface="Arial" panose="020B0604020202020204" pitchFamily="34" charset="0"/>
                      </a:endParaRPr>
                    </a:p>
                  </a:txBody>
                  <a:tcPr marL="35719" marR="35719" marT="35719" marB="35719"/>
                </a:tc>
                <a:tc>
                  <a:txBody>
                    <a:bodyPr/>
                    <a:lstStyle/>
                    <a:p>
                      <a:pPr fontAlgn="t"/>
                      <a:r>
                        <a:rPr lang="en-US" sz="1400" dirty="0" smtClean="0">
                          <a:effectLst/>
                        </a:rPr>
                        <a:t>-1.13</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1121048643"/>
                  </a:ext>
                </a:extLst>
              </a:tr>
              <a:tr h="277178">
                <a:tc>
                  <a:txBody>
                    <a:bodyPr/>
                    <a:lstStyle/>
                    <a:p>
                      <a:pPr fontAlgn="t"/>
                      <a:endParaRPr lang="en-US" sz="1400" b="0" i="0" dirty="0">
                        <a:solidFill>
                          <a:srgbClr val="000000"/>
                        </a:solidFill>
                        <a:effectLst/>
                        <a:latin typeface="Arial" panose="020B0604020202020204" pitchFamily="34" charset="0"/>
                      </a:endParaRPr>
                    </a:p>
                  </a:txBody>
                  <a:tcPr marL="35719" marR="35719" marT="35719" marB="35719"/>
                </a:tc>
                <a:tc>
                  <a:txBody>
                    <a:bodyPr/>
                    <a:lstStyle/>
                    <a:p>
                      <a:pPr fontAlgn="t"/>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2269308646"/>
                  </a:ext>
                </a:extLst>
              </a:tr>
            </a:tbl>
          </a:graphicData>
        </a:graphic>
      </p:graphicFrame>
      <p:sp>
        <p:nvSpPr>
          <p:cNvPr id="22" name="TextBox 21"/>
          <p:cNvSpPr txBox="1"/>
          <p:nvPr/>
        </p:nvSpPr>
        <p:spPr>
          <a:xfrm>
            <a:off x="411171" y="5127073"/>
            <a:ext cx="3713154" cy="646331"/>
          </a:xfrm>
          <a:prstGeom prst="rect">
            <a:avLst/>
          </a:prstGeom>
          <a:noFill/>
        </p:spPr>
        <p:txBody>
          <a:bodyPr wrap="square" rtlCol="0">
            <a:spAutoFit/>
          </a:bodyPr>
          <a:lstStyle/>
          <a:p>
            <a:r>
              <a:rPr lang="en-US" dirty="0" smtClean="0"/>
              <a:t>All cells equal to density of the network</a:t>
            </a:r>
            <a:endParaRPr lang="en-US" dirty="0"/>
          </a:p>
        </p:txBody>
      </p:sp>
      <p:sp>
        <p:nvSpPr>
          <p:cNvPr id="23"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a:t>
            </a:r>
            <a:endParaRPr lang="en-US" altLang="en-US" sz="1600" i="1" dirty="0"/>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18599" t="2923" r="14067" b="7506"/>
          <a:stretch/>
        </p:blipFill>
        <p:spPr>
          <a:xfrm>
            <a:off x="4381500" y="2209978"/>
            <a:ext cx="4105275" cy="4095751"/>
          </a:xfrm>
          <a:prstGeom prst="rect">
            <a:avLst/>
          </a:prstGeom>
        </p:spPr>
      </p:pic>
    </p:spTree>
    <p:extLst>
      <p:ext uri="{BB962C8B-B14F-4D97-AF65-F5344CB8AC3E}">
        <p14:creationId xmlns:p14="http://schemas.microsoft.com/office/powerpoint/2010/main" val="2684384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2464" y="1047994"/>
            <a:ext cx="8026401" cy="5355312"/>
          </a:xfrm>
          <a:prstGeom prst="rect">
            <a:avLst/>
          </a:prstGeom>
          <a:noFill/>
        </p:spPr>
        <p:txBody>
          <a:bodyPr wrap="square" rtlCol="0">
            <a:spAutoFit/>
          </a:bodyPr>
          <a:lstStyle/>
          <a:p>
            <a:r>
              <a:rPr lang="en-US" dirty="0" smtClean="0"/>
              <a:t>Network inference differs from many of the inference problems we are used to.</a:t>
            </a:r>
          </a:p>
          <a:p>
            <a:pPr marL="742950" lvl="1" indent="-285750">
              <a:buFont typeface="Arial" panose="020B0604020202020204" pitchFamily="34" charset="0"/>
              <a:buChar char="•"/>
            </a:pPr>
            <a:r>
              <a:rPr lang="en-US" dirty="0" smtClean="0"/>
              <a:t>We have the population (by assumption)</a:t>
            </a:r>
          </a:p>
          <a:p>
            <a:pPr marL="742950" lvl="1" indent="-285750">
              <a:buFont typeface="Arial" panose="020B0604020202020204" pitchFamily="34" charset="0"/>
              <a:buChar char="•"/>
            </a:pPr>
            <a:r>
              <a:rPr lang="en-US" dirty="0" smtClean="0"/>
              <a:t>Want to know what the process underlying network formation might be</a:t>
            </a:r>
          </a:p>
          <a:p>
            <a:pPr marL="742950" lvl="1" indent="-285750">
              <a:buFont typeface="Arial" panose="020B0604020202020204" pitchFamily="34" charset="0"/>
              <a:buChar char="•"/>
            </a:pPr>
            <a:r>
              <a:rPr lang="en-US" dirty="0" smtClean="0"/>
              <a:t>Random graphs thus create one (reasonable?) comparison group.</a:t>
            </a:r>
          </a:p>
          <a:p>
            <a:pPr marL="742950" lvl="1" indent="-285750">
              <a:buFont typeface="Arial" panose="020B0604020202020204" pitchFamily="34" charset="0"/>
              <a:buChar char="•"/>
            </a:pPr>
            <a:r>
              <a:rPr lang="en-US" dirty="0" smtClean="0"/>
              <a:t>Questions </a:t>
            </a:r>
            <a:r>
              <a:rPr lang="en-US" dirty="0" smtClean="0"/>
              <a:t>are</a:t>
            </a:r>
          </a:p>
          <a:p>
            <a:pPr lvl="2"/>
            <a:r>
              <a:rPr lang="en-US" dirty="0" smtClean="0"/>
              <a:t> “</a:t>
            </a:r>
            <a:r>
              <a:rPr lang="en-US" i="1" dirty="0" smtClean="0"/>
              <a:t>Would we see the observed graph if the process was random?</a:t>
            </a:r>
            <a:r>
              <a:rPr lang="en-US" dirty="0" smtClean="0"/>
              <a:t>”</a:t>
            </a:r>
          </a:p>
          <a:p>
            <a:pPr lvl="2"/>
            <a:r>
              <a:rPr lang="en-US" dirty="0" smtClean="0"/>
              <a:t>“</a:t>
            </a:r>
            <a:r>
              <a:rPr lang="en-US" i="1" dirty="0" smtClean="0"/>
              <a:t>Is the observed structure random conditional on some feature?</a:t>
            </a:r>
            <a:r>
              <a:rPr lang="en-US" dirty="0" smtClean="0"/>
              <a:t>”</a:t>
            </a:r>
          </a:p>
          <a:p>
            <a:pPr lvl="1"/>
            <a:endParaRPr lang="en-US" dirty="0" smtClean="0"/>
          </a:p>
          <a:p>
            <a:r>
              <a:rPr lang="en-US" dirty="0" smtClean="0"/>
              <a:t>Common association tests </a:t>
            </a:r>
            <a:r>
              <a:rPr lang="en-US" dirty="0" smtClean="0"/>
              <a:t>(correlations</a:t>
            </a:r>
            <a:r>
              <a:rPr lang="en-US" dirty="0" smtClean="0"/>
              <a:t>, regressions, etc.) </a:t>
            </a:r>
            <a:r>
              <a:rPr lang="en-US" dirty="0" smtClean="0"/>
              <a:t>– or at least the inference tests for them -- assume </a:t>
            </a:r>
            <a:r>
              <a:rPr lang="en-US" dirty="0" smtClean="0"/>
              <a:t>case independence; randomization provides a non-parametric way to evaluate statistical significance, since the standard formulas will not work.</a:t>
            </a:r>
          </a:p>
          <a:p>
            <a:endParaRPr lang="en-US" dirty="0"/>
          </a:p>
          <a:p>
            <a:r>
              <a:rPr lang="en-US" dirty="0" smtClean="0"/>
              <a:t>Difficult to sample:  There are few well-established ways to partially sample a network; though random graph tools are making that possible.</a:t>
            </a:r>
          </a:p>
          <a:p>
            <a:endParaRPr lang="en-US" dirty="0" smtClean="0"/>
          </a:p>
          <a:p>
            <a:r>
              <a:rPr lang="en-US" dirty="0" smtClean="0"/>
              <a:t>Simulate social processes. We </a:t>
            </a:r>
            <a:r>
              <a:rPr lang="en-US" dirty="0"/>
              <a:t>often want to test measures, models or methods on a large collection of networks with known </a:t>
            </a:r>
            <a:r>
              <a:rPr lang="en-US" dirty="0" smtClean="0"/>
              <a:t>properties, but have no access to real data.</a:t>
            </a:r>
          </a:p>
          <a:p>
            <a:r>
              <a:rPr lang="en-US" dirty="0"/>
              <a:t>	</a:t>
            </a:r>
          </a:p>
        </p:txBody>
      </p:sp>
      <p:sp>
        <p:nvSpPr>
          <p:cNvPr id="4" name="TextBox 3"/>
          <p:cNvSpPr txBox="1"/>
          <p:nvPr/>
        </p:nvSpPr>
        <p:spPr>
          <a:xfrm>
            <a:off x="226244" y="188537"/>
            <a:ext cx="3127779" cy="646331"/>
          </a:xfrm>
          <a:prstGeom prst="rect">
            <a:avLst/>
          </a:prstGeom>
          <a:noFill/>
        </p:spPr>
        <p:txBody>
          <a:bodyPr wrap="none" rtlCol="0">
            <a:spAutoFit/>
          </a:bodyPr>
          <a:lstStyle/>
          <a:p>
            <a:r>
              <a:rPr lang="en-US" dirty="0" smtClean="0">
                <a:latin typeface="Calibri" panose="020F0502020204030204" pitchFamily="34" charset="0"/>
                <a:cs typeface="Calibri" panose="020F0502020204030204" pitchFamily="34" charset="0"/>
              </a:rPr>
              <a:t>Statistical Models for Networks</a:t>
            </a:r>
          </a:p>
          <a:p>
            <a:r>
              <a:rPr lang="en-US" i="1" dirty="0" smtClean="0">
                <a:latin typeface="Calibri" panose="020F0502020204030204" pitchFamily="34" charset="0"/>
                <a:cs typeface="Calibri" panose="020F0502020204030204" pitchFamily="34" charset="0"/>
              </a:rPr>
              <a:t>Inference problems</a:t>
            </a:r>
            <a:endParaRPr lang="en-US"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25860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157518" y="2668950"/>
                <a:ext cx="3801397" cy="299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𝑜𝑗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𝑖𝑗</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57518" y="2668950"/>
                <a:ext cx="3801397" cy="299313"/>
              </a:xfrm>
              <a:prstGeom prst="rect">
                <a:avLst/>
              </a:prstGeom>
              <a:blipFill>
                <a:blip r:embed="rId2"/>
                <a:stretch>
                  <a:fillRect b="-26531"/>
                </a:stretch>
              </a:blipFill>
            </p:spPr>
            <p:txBody>
              <a:bodyPr/>
              <a:lstStyle/>
              <a:p>
                <a:r>
                  <a:rPr lang="en-US">
                    <a:noFill/>
                  </a:rPr>
                  <a:t> </a:t>
                </a:r>
              </a:p>
            </p:txBody>
          </p:sp>
        </mc:Fallback>
      </mc:AlternateContent>
      <p:sp>
        <p:nvSpPr>
          <p:cNvPr id="2" name="TextBox 1"/>
          <p:cNvSpPr txBox="1"/>
          <p:nvPr/>
        </p:nvSpPr>
        <p:spPr>
          <a:xfrm>
            <a:off x="5312829" y="1782317"/>
            <a:ext cx="1950214" cy="369332"/>
          </a:xfrm>
          <a:prstGeom prst="rect">
            <a:avLst/>
          </a:prstGeom>
          <a:noFill/>
        </p:spPr>
        <p:txBody>
          <a:bodyPr wrap="none" rtlCol="0">
            <a:spAutoFit/>
          </a:bodyPr>
          <a:lstStyle/>
          <a:p>
            <a:r>
              <a:rPr lang="en-US" i="1" dirty="0"/>
              <a:t>Add Sender effects</a:t>
            </a:r>
          </a:p>
        </p:txBody>
      </p:sp>
      <p:graphicFrame>
        <p:nvGraphicFramePr>
          <p:cNvPr id="7" name="Table 6"/>
          <p:cNvGraphicFramePr>
            <a:graphicFrameLocks noGrp="1"/>
          </p:cNvGraphicFramePr>
          <p:nvPr>
            <p:extLst>
              <p:ext uri="{D42A27DB-BD31-4B8C-83A1-F6EECF244321}">
                <p14:modId xmlns:p14="http://schemas.microsoft.com/office/powerpoint/2010/main" val="1388935935"/>
              </p:ext>
            </p:extLst>
          </p:nvPr>
        </p:nvGraphicFramePr>
        <p:xfrm>
          <a:off x="847564" y="3972896"/>
          <a:ext cx="2628900" cy="854394"/>
        </p:xfrm>
        <a:graphic>
          <a:graphicData uri="http://schemas.openxmlformats.org/drawingml/2006/table">
            <a:tbl>
              <a:tblPr>
                <a:tableStyleId>{2D5ABB26-0587-4C30-8999-92F81FD0307C}</a:tableStyleId>
              </a:tblPr>
              <a:tblGrid>
                <a:gridCol w="1314450">
                  <a:extLst>
                    <a:ext uri="{9D8B030D-6E8A-4147-A177-3AD203B41FA5}">
                      <a16:colId xmlns:a16="http://schemas.microsoft.com/office/drawing/2014/main" val="2868007211"/>
                    </a:ext>
                  </a:extLst>
                </a:gridCol>
                <a:gridCol w="1314450">
                  <a:extLst>
                    <a:ext uri="{9D8B030D-6E8A-4147-A177-3AD203B41FA5}">
                      <a16:colId xmlns:a16="http://schemas.microsoft.com/office/drawing/2014/main" val="2762978866"/>
                    </a:ext>
                  </a:extLst>
                </a:gridCol>
              </a:tblGrid>
              <a:tr h="277178">
                <a:tc>
                  <a:txBody>
                    <a:bodyPr/>
                    <a:lstStyle/>
                    <a:p>
                      <a:pPr fontAlgn="t"/>
                      <a:r>
                        <a:rPr lang="en-US" sz="1400">
                          <a:effectLst/>
                        </a:rPr>
                        <a:t>Parameter</a:t>
                      </a:r>
                      <a:endParaRPr lang="en-US" sz="1400" b="0" i="0">
                        <a:solidFill>
                          <a:srgbClr val="000000"/>
                        </a:solidFill>
                        <a:effectLst/>
                        <a:latin typeface="Arial" panose="020B0604020202020204" pitchFamily="34" charset="0"/>
                      </a:endParaRPr>
                    </a:p>
                  </a:txBody>
                  <a:tcPr marL="35719" marR="35719" marT="35719" marB="35719"/>
                </a:tc>
                <a:tc>
                  <a:txBody>
                    <a:bodyPr/>
                    <a:lstStyle/>
                    <a:p>
                      <a:pPr fontAlgn="t"/>
                      <a:r>
                        <a:rPr lang="en-US" sz="1400" dirty="0">
                          <a:effectLst/>
                        </a:rPr>
                        <a:t>Estimate</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3803344251"/>
                  </a:ext>
                </a:extLst>
              </a:tr>
              <a:tr h="277178">
                <a:tc>
                  <a:txBody>
                    <a:bodyPr/>
                    <a:lstStyle/>
                    <a:p>
                      <a:pPr fontAlgn="t"/>
                      <a:r>
                        <a:rPr lang="en-US" sz="1400" dirty="0">
                          <a:effectLst/>
                        </a:rPr>
                        <a:t>Intercept</a:t>
                      </a:r>
                      <a:endParaRPr lang="en-US" sz="1400" b="0" i="0" dirty="0">
                        <a:solidFill>
                          <a:srgbClr val="000000"/>
                        </a:solidFill>
                        <a:effectLst/>
                        <a:latin typeface="Arial" panose="020B0604020202020204" pitchFamily="34" charset="0"/>
                      </a:endParaRPr>
                    </a:p>
                  </a:txBody>
                  <a:tcPr marL="35719" marR="35719" marT="35719" marB="35719"/>
                </a:tc>
                <a:tc>
                  <a:txBody>
                    <a:bodyPr/>
                    <a:lstStyle/>
                    <a:p>
                      <a:pPr fontAlgn="t"/>
                      <a:r>
                        <a:rPr lang="en-US" sz="1400" dirty="0">
                          <a:effectLst/>
                        </a:rPr>
                        <a:t>-</a:t>
                      </a:r>
                      <a:r>
                        <a:rPr lang="en-US" sz="1400" dirty="0" smtClean="0">
                          <a:effectLst/>
                        </a:rPr>
                        <a:t>2.51</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1121048643"/>
                  </a:ext>
                </a:extLst>
              </a:tr>
              <a:tr h="277178">
                <a:tc>
                  <a:txBody>
                    <a:bodyPr/>
                    <a:lstStyle/>
                    <a:p>
                      <a:pPr fontAlgn="t"/>
                      <a:r>
                        <a:rPr lang="en-US" sz="1400" dirty="0" smtClean="0">
                          <a:effectLst/>
                        </a:rPr>
                        <a:t>Sender Degree</a:t>
                      </a:r>
                      <a:endParaRPr lang="en-US" sz="1400" b="0" i="0" dirty="0">
                        <a:solidFill>
                          <a:srgbClr val="000000"/>
                        </a:solidFill>
                        <a:effectLst/>
                        <a:latin typeface="Arial" panose="020B0604020202020204" pitchFamily="34" charset="0"/>
                      </a:endParaRPr>
                    </a:p>
                  </a:txBody>
                  <a:tcPr marL="35719" marR="35719" marT="35719" marB="35719"/>
                </a:tc>
                <a:tc>
                  <a:txBody>
                    <a:bodyPr/>
                    <a:lstStyle/>
                    <a:p>
                      <a:pPr fontAlgn="t"/>
                      <a:r>
                        <a:rPr lang="en-US" sz="1400" dirty="0" smtClean="0">
                          <a:effectLst/>
                        </a:rPr>
                        <a:t>0.57</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2269308646"/>
                  </a:ext>
                </a:extLst>
              </a:tr>
            </a:tbl>
          </a:graphicData>
        </a:graphic>
      </p:graphicFrame>
      <p:sp>
        <p:nvSpPr>
          <p:cNvPr id="8" name="TextBox 7"/>
          <p:cNvSpPr txBox="1"/>
          <p:nvPr/>
        </p:nvSpPr>
        <p:spPr>
          <a:xfrm>
            <a:off x="449271" y="5127073"/>
            <a:ext cx="3713154" cy="646331"/>
          </a:xfrm>
          <a:prstGeom prst="rect">
            <a:avLst/>
          </a:prstGeom>
          <a:noFill/>
        </p:spPr>
        <p:txBody>
          <a:bodyPr wrap="square" rtlCol="0">
            <a:spAutoFit/>
          </a:bodyPr>
          <a:lstStyle/>
          <a:p>
            <a:r>
              <a:rPr lang="en-US" dirty="0"/>
              <a:t>Sum of the rows will equal sender degree,  </a:t>
            </a:r>
            <a:r>
              <a:rPr lang="en-US" dirty="0" err="1"/>
              <a:t>p</a:t>
            </a:r>
            <a:r>
              <a:rPr lang="en-US" baseline="-25000" dirty="0" err="1"/>
              <a:t>ij</a:t>
            </a:r>
            <a:r>
              <a:rPr lang="en-US" dirty="0"/>
              <a:t> constant across columns</a:t>
            </a:r>
          </a:p>
        </p:txBody>
      </p:sp>
      <p:sp>
        <p:nvSpPr>
          <p:cNvPr id="16" name="Rectangle 15"/>
          <p:cNvSpPr/>
          <p:nvPr/>
        </p:nvSpPr>
        <p:spPr>
          <a:xfrm>
            <a:off x="976394" y="2692196"/>
            <a:ext cx="1185620" cy="299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p:cNvSpPr txBox="1"/>
          <p:nvPr/>
        </p:nvSpPr>
        <p:spPr>
          <a:xfrm>
            <a:off x="186573" y="1074431"/>
            <a:ext cx="8081127" cy="584775"/>
          </a:xfrm>
          <a:prstGeom prst="rect">
            <a:avLst/>
          </a:prstGeom>
          <a:noFill/>
        </p:spPr>
        <p:txBody>
          <a:bodyPr wrap="square" rtlCol="0">
            <a:spAutoFit/>
          </a:bodyPr>
          <a:lstStyle/>
          <a:p>
            <a:r>
              <a:rPr lang="en-US" sz="1600" dirty="0"/>
              <a:t>Goal is to build a probability model for edges in the </a:t>
            </a:r>
            <a:r>
              <a:rPr lang="en-US" sz="1600" dirty="0" smtClean="0"/>
              <a:t>network (</a:t>
            </a:r>
            <a:r>
              <a:rPr lang="en-US" sz="1600" dirty="0" err="1" smtClean="0"/>
              <a:t>Y</a:t>
            </a:r>
            <a:r>
              <a:rPr lang="en-US" sz="1600" baseline="-25000" dirty="0" err="1" smtClean="0"/>
              <a:t>ij</a:t>
            </a:r>
            <a:r>
              <a:rPr lang="en-US" sz="1600" dirty="0" smtClean="0"/>
              <a:t>) as </a:t>
            </a:r>
            <a:r>
              <a:rPr lang="en-US" sz="1600" dirty="0"/>
              <a:t>a function of features of </a:t>
            </a:r>
            <a:r>
              <a:rPr lang="en-US" sz="1600" i="1" dirty="0" err="1"/>
              <a:t>i</a:t>
            </a:r>
            <a:r>
              <a:rPr lang="en-US" sz="1600" dirty="0"/>
              <a:t> (</a:t>
            </a:r>
            <a:r>
              <a:rPr lang="en-US" sz="1600" b="1" dirty="0"/>
              <a:t>X</a:t>
            </a:r>
            <a:r>
              <a:rPr lang="en-US" sz="1600" dirty="0"/>
              <a:t>), features of </a:t>
            </a:r>
            <a:r>
              <a:rPr lang="en-US" sz="1600" i="1" dirty="0"/>
              <a:t>j</a:t>
            </a:r>
            <a:r>
              <a:rPr lang="en-US" sz="1600" dirty="0"/>
              <a:t>(</a:t>
            </a:r>
            <a:r>
              <a:rPr lang="en-US" sz="1600" b="1" dirty="0"/>
              <a:t>Z</a:t>
            </a:r>
            <a:r>
              <a:rPr lang="en-US" sz="1600" dirty="0"/>
              <a:t>) and dyad-specific features (</a:t>
            </a:r>
            <a:r>
              <a:rPr lang="en-US" sz="1600" b="1" dirty="0"/>
              <a:t>Q</a:t>
            </a:r>
            <a:r>
              <a:rPr lang="en-US" sz="1600" dirty="0" smtClean="0"/>
              <a:t>).  </a:t>
            </a:r>
            <a:endParaRPr lang="en-US" sz="1600" dirty="0"/>
          </a:p>
        </p:txBody>
      </p:sp>
      <p:sp>
        <p:nvSpPr>
          <p:cNvPr id="18"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a:t>
            </a:r>
            <a:endParaRPr lang="en-US" altLang="en-US" sz="1600" i="1" dirty="0"/>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18286" t="2298" r="14380" b="7297"/>
          <a:stretch/>
        </p:blipFill>
        <p:spPr>
          <a:xfrm>
            <a:off x="4361765" y="2181195"/>
            <a:ext cx="4105275" cy="4133850"/>
          </a:xfrm>
          <a:prstGeom prst="rect">
            <a:avLst/>
          </a:prstGeom>
        </p:spPr>
      </p:pic>
    </p:spTree>
    <p:extLst>
      <p:ext uri="{BB962C8B-B14F-4D97-AF65-F5344CB8AC3E}">
        <p14:creationId xmlns:p14="http://schemas.microsoft.com/office/powerpoint/2010/main" val="22758763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157518" y="2668950"/>
                <a:ext cx="3801397" cy="299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𝑜𝑗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𝑖𝑗</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57518" y="2668950"/>
                <a:ext cx="3801397" cy="299313"/>
              </a:xfrm>
              <a:prstGeom prst="rect">
                <a:avLst/>
              </a:prstGeom>
              <a:blipFill>
                <a:blip r:embed="rId2"/>
                <a:stretch>
                  <a:fillRect b="-2653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1783161894"/>
              </p:ext>
            </p:extLst>
          </p:nvPr>
        </p:nvGraphicFramePr>
        <p:xfrm>
          <a:off x="747735" y="3699804"/>
          <a:ext cx="2557002" cy="854394"/>
        </p:xfrm>
        <a:graphic>
          <a:graphicData uri="http://schemas.openxmlformats.org/drawingml/2006/table">
            <a:tbl>
              <a:tblPr>
                <a:tableStyleId>{2D5ABB26-0587-4C30-8999-92F81FD0307C}</a:tableStyleId>
              </a:tblPr>
              <a:tblGrid>
                <a:gridCol w="1278501">
                  <a:extLst>
                    <a:ext uri="{9D8B030D-6E8A-4147-A177-3AD203B41FA5}">
                      <a16:colId xmlns:a16="http://schemas.microsoft.com/office/drawing/2014/main" val="1718041615"/>
                    </a:ext>
                  </a:extLst>
                </a:gridCol>
                <a:gridCol w="1278501">
                  <a:extLst>
                    <a:ext uri="{9D8B030D-6E8A-4147-A177-3AD203B41FA5}">
                      <a16:colId xmlns:a16="http://schemas.microsoft.com/office/drawing/2014/main" val="3321786255"/>
                    </a:ext>
                  </a:extLst>
                </a:gridCol>
              </a:tblGrid>
              <a:tr h="277178">
                <a:tc>
                  <a:txBody>
                    <a:bodyPr/>
                    <a:lstStyle/>
                    <a:p>
                      <a:pPr fontAlgn="t"/>
                      <a:r>
                        <a:rPr lang="en-US" sz="1400">
                          <a:effectLst/>
                        </a:rPr>
                        <a:t>Parameter</a:t>
                      </a:r>
                      <a:endParaRPr lang="en-US" sz="1400" b="0" i="0">
                        <a:solidFill>
                          <a:srgbClr val="000000"/>
                        </a:solidFill>
                        <a:effectLst/>
                        <a:latin typeface="Arial" panose="020B0604020202020204" pitchFamily="34" charset="0"/>
                      </a:endParaRPr>
                    </a:p>
                  </a:txBody>
                  <a:tcPr marL="35719" marR="35719" marT="35719" marB="35719"/>
                </a:tc>
                <a:tc>
                  <a:txBody>
                    <a:bodyPr/>
                    <a:lstStyle/>
                    <a:p>
                      <a:pPr fontAlgn="t"/>
                      <a:r>
                        <a:rPr lang="en-US" sz="1400" dirty="0">
                          <a:effectLst/>
                        </a:rPr>
                        <a:t>Estimate</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3439352558"/>
                  </a:ext>
                </a:extLst>
              </a:tr>
              <a:tr h="277178">
                <a:tc>
                  <a:txBody>
                    <a:bodyPr/>
                    <a:lstStyle/>
                    <a:p>
                      <a:pPr fontAlgn="t"/>
                      <a:r>
                        <a:rPr lang="en-US" sz="1400">
                          <a:effectLst/>
                        </a:rPr>
                        <a:t>Intercept</a:t>
                      </a:r>
                      <a:endParaRPr lang="en-US" sz="1400" b="0" i="0">
                        <a:solidFill>
                          <a:srgbClr val="000000"/>
                        </a:solidFill>
                        <a:effectLst/>
                        <a:latin typeface="Arial" panose="020B0604020202020204" pitchFamily="34" charset="0"/>
                      </a:endParaRPr>
                    </a:p>
                  </a:txBody>
                  <a:tcPr marL="35719" marR="35719" marT="35719" marB="35719"/>
                </a:tc>
                <a:tc>
                  <a:txBody>
                    <a:bodyPr/>
                    <a:lstStyle/>
                    <a:p>
                      <a:pPr fontAlgn="t"/>
                      <a:r>
                        <a:rPr lang="en-US" sz="1400" dirty="0" smtClean="0">
                          <a:effectLst/>
                        </a:rPr>
                        <a:t>-2.57</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893712339"/>
                  </a:ext>
                </a:extLst>
              </a:tr>
              <a:tr h="277178">
                <a:tc>
                  <a:txBody>
                    <a:bodyPr/>
                    <a:lstStyle/>
                    <a:p>
                      <a:pPr fontAlgn="t"/>
                      <a:r>
                        <a:rPr lang="en-US" sz="1400" dirty="0" smtClean="0">
                          <a:effectLst/>
                        </a:rPr>
                        <a:t>Target Degree</a:t>
                      </a:r>
                      <a:endParaRPr lang="en-US" sz="1400" b="0" i="0" dirty="0">
                        <a:solidFill>
                          <a:srgbClr val="000000"/>
                        </a:solidFill>
                        <a:effectLst/>
                        <a:latin typeface="Arial" panose="020B0604020202020204" pitchFamily="34" charset="0"/>
                      </a:endParaRPr>
                    </a:p>
                  </a:txBody>
                  <a:tcPr marL="35719" marR="35719" marT="35719" marB="35719"/>
                </a:tc>
                <a:tc>
                  <a:txBody>
                    <a:bodyPr/>
                    <a:lstStyle/>
                    <a:p>
                      <a:pPr fontAlgn="t"/>
                      <a:r>
                        <a:rPr lang="en-US" sz="1400" dirty="0" smtClean="0">
                          <a:effectLst/>
                        </a:rPr>
                        <a:t>0.59</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3668570780"/>
                  </a:ext>
                </a:extLst>
              </a:tr>
            </a:tbl>
          </a:graphicData>
        </a:graphic>
      </p:graphicFrame>
      <p:sp>
        <p:nvSpPr>
          <p:cNvPr id="12" name="TextBox 11"/>
          <p:cNvSpPr txBox="1"/>
          <p:nvPr/>
        </p:nvSpPr>
        <p:spPr>
          <a:xfrm>
            <a:off x="441006" y="5121623"/>
            <a:ext cx="3054040" cy="923330"/>
          </a:xfrm>
          <a:prstGeom prst="rect">
            <a:avLst/>
          </a:prstGeom>
          <a:noFill/>
        </p:spPr>
        <p:txBody>
          <a:bodyPr wrap="square" rtlCol="0">
            <a:spAutoFit/>
          </a:bodyPr>
          <a:lstStyle/>
          <a:p>
            <a:r>
              <a:rPr lang="en-US" dirty="0"/>
              <a:t>Sum of the columns will equal target in-degree,  </a:t>
            </a:r>
            <a:r>
              <a:rPr lang="en-US" dirty="0" err="1"/>
              <a:t>p</a:t>
            </a:r>
            <a:r>
              <a:rPr lang="en-US" baseline="-25000" dirty="0" err="1"/>
              <a:t>ij</a:t>
            </a:r>
            <a:r>
              <a:rPr lang="en-US" dirty="0"/>
              <a:t> constant across rows</a:t>
            </a:r>
          </a:p>
        </p:txBody>
      </p:sp>
      <p:sp>
        <p:nvSpPr>
          <p:cNvPr id="16" name="Rectangle 15"/>
          <p:cNvSpPr/>
          <p:nvPr/>
        </p:nvSpPr>
        <p:spPr>
          <a:xfrm>
            <a:off x="976394" y="2692196"/>
            <a:ext cx="441701" cy="299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p:nvSpPr>
        <p:spPr>
          <a:xfrm>
            <a:off x="2418359" y="2668949"/>
            <a:ext cx="510821" cy="299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p:cNvSpPr txBox="1"/>
          <p:nvPr/>
        </p:nvSpPr>
        <p:spPr>
          <a:xfrm>
            <a:off x="5312829" y="1782317"/>
            <a:ext cx="1682127" cy="369332"/>
          </a:xfrm>
          <a:prstGeom prst="rect">
            <a:avLst/>
          </a:prstGeom>
          <a:noFill/>
        </p:spPr>
        <p:txBody>
          <a:bodyPr wrap="none" rtlCol="0">
            <a:spAutoFit/>
          </a:bodyPr>
          <a:lstStyle/>
          <a:p>
            <a:r>
              <a:rPr lang="en-US" i="1" dirty="0" smtClean="0"/>
              <a:t>or Target effects</a:t>
            </a:r>
            <a:endParaRPr lang="en-US" i="1" dirty="0"/>
          </a:p>
        </p:txBody>
      </p:sp>
      <p:sp>
        <p:nvSpPr>
          <p:cNvPr id="24" name="TextBox 23"/>
          <p:cNvSpPr txBox="1"/>
          <p:nvPr/>
        </p:nvSpPr>
        <p:spPr>
          <a:xfrm>
            <a:off x="186573" y="1074431"/>
            <a:ext cx="8081127" cy="584775"/>
          </a:xfrm>
          <a:prstGeom prst="rect">
            <a:avLst/>
          </a:prstGeom>
          <a:noFill/>
        </p:spPr>
        <p:txBody>
          <a:bodyPr wrap="square" rtlCol="0">
            <a:spAutoFit/>
          </a:bodyPr>
          <a:lstStyle/>
          <a:p>
            <a:r>
              <a:rPr lang="en-US" sz="1600" dirty="0"/>
              <a:t>Goal is to build a probability model for edges in the </a:t>
            </a:r>
            <a:r>
              <a:rPr lang="en-US" sz="1600" dirty="0" smtClean="0"/>
              <a:t>network (</a:t>
            </a:r>
            <a:r>
              <a:rPr lang="en-US" sz="1600" dirty="0" err="1" smtClean="0"/>
              <a:t>Y</a:t>
            </a:r>
            <a:r>
              <a:rPr lang="en-US" sz="1600" baseline="-25000" dirty="0" err="1" smtClean="0"/>
              <a:t>ij</a:t>
            </a:r>
            <a:r>
              <a:rPr lang="en-US" sz="1600" dirty="0" smtClean="0"/>
              <a:t>) as </a:t>
            </a:r>
            <a:r>
              <a:rPr lang="en-US" sz="1600" dirty="0"/>
              <a:t>a function of features of </a:t>
            </a:r>
            <a:r>
              <a:rPr lang="en-US" sz="1600" i="1" dirty="0" err="1"/>
              <a:t>i</a:t>
            </a:r>
            <a:r>
              <a:rPr lang="en-US" sz="1600" dirty="0"/>
              <a:t> (</a:t>
            </a:r>
            <a:r>
              <a:rPr lang="en-US" sz="1600" b="1" dirty="0"/>
              <a:t>X</a:t>
            </a:r>
            <a:r>
              <a:rPr lang="en-US" sz="1600" dirty="0"/>
              <a:t>), features of </a:t>
            </a:r>
            <a:r>
              <a:rPr lang="en-US" sz="1600" i="1" dirty="0"/>
              <a:t>j</a:t>
            </a:r>
            <a:r>
              <a:rPr lang="en-US" sz="1600" dirty="0"/>
              <a:t>(</a:t>
            </a:r>
            <a:r>
              <a:rPr lang="en-US" sz="1600" b="1" dirty="0"/>
              <a:t>Z</a:t>
            </a:r>
            <a:r>
              <a:rPr lang="en-US" sz="1600" dirty="0"/>
              <a:t>) and dyad-specific features (</a:t>
            </a:r>
            <a:r>
              <a:rPr lang="en-US" sz="1600" b="1" dirty="0"/>
              <a:t>Q</a:t>
            </a:r>
            <a:r>
              <a:rPr lang="en-US" sz="1600" dirty="0" smtClean="0"/>
              <a:t>).  </a:t>
            </a:r>
            <a:endParaRPr lang="en-US" sz="1600" dirty="0"/>
          </a:p>
        </p:txBody>
      </p:sp>
      <p:sp>
        <p:nvSpPr>
          <p:cNvPr id="26"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a:t>
            </a:r>
            <a:endParaRPr lang="en-US" altLang="en-US" sz="1600" i="1" dirty="0"/>
          </a:p>
        </p:txBody>
      </p:sp>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18859" t="2958" r="14588" b="8513"/>
          <a:stretch/>
        </p:blipFill>
        <p:spPr>
          <a:xfrm>
            <a:off x="4399865" y="2205007"/>
            <a:ext cx="4057650" cy="4048125"/>
          </a:xfrm>
          <a:prstGeom prst="rect">
            <a:avLst/>
          </a:prstGeom>
        </p:spPr>
      </p:pic>
    </p:spTree>
    <p:extLst>
      <p:ext uri="{BB962C8B-B14F-4D97-AF65-F5344CB8AC3E}">
        <p14:creationId xmlns:p14="http://schemas.microsoft.com/office/powerpoint/2010/main" val="22799022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157518" y="2668950"/>
                <a:ext cx="3801397" cy="299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𝑜𝑗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𝑖𝑗</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57518" y="2668950"/>
                <a:ext cx="3801397" cy="299313"/>
              </a:xfrm>
              <a:prstGeom prst="rect">
                <a:avLst/>
              </a:prstGeom>
              <a:blipFill>
                <a:blip r:embed="rId2"/>
                <a:stretch>
                  <a:fillRect b="-26531"/>
                </a:stretch>
              </a:blipFill>
            </p:spPr>
            <p:txBody>
              <a:bodyPr/>
              <a:lstStyle/>
              <a:p>
                <a:r>
                  <a:rPr lang="en-US">
                    <a:noFill/>
                  </a:rPr>
                  <a:t> </a:t>
                </a:r>
              </a:p>
            </p:txBody>
          </p:sp>
        </mc:Fallback>
      </mc:AlternateContent>
      <p:sp>
        <p:nvSpPr>
          <p:cNvPr id="2" name="TextBox 1"/>
          <p:cNvSpPr txBox="1"/>
          <p:nvPr/>
        </p:nvSpPr>
        <p:spPr>
          <a:xfrm>
            <a:off x="314325" y="3318335"/>
            <a:ext cx="2407903" cy="307777"/>
          </a:xfrm>
          <a:prstGeom prst="rect">
            <a:avLst/>
          </a:prstGeom>
          <a:noFill/>
        </p:spPr>
        <p:txBody>
          <a:bodyPr wrap="none" rtlCol="0">
            <a:spAutoFit/>
          </a:bodyPr>
          <a:lstStyle/>
          <a:p>
            <a:r>
              <a:rPr lang="en-US" sz="1400" dirty="0"/>
              <a:t>Or both sender &amp; target effects</a:t>
            </a:r>
          </a:p>
        </p:txBody>
      </p:sp>
      <p:graphicFrame>
        <p:nvGraphicFramePr>
          <p:cNvPr id="7" name="Table 6"/>
          <p:cNvGraphicFramePr>
            <a:graphicFrameLocks noGrp="1"/>
          </p:cNvGraphicFramePr>
          <p:nvPr>
            <p:extLst>
              <p:ext uri="{D42A27DB-BD31-4B8C-83A1-F6EECF244321}">
                <p14:modId xmlns:p14="http://schemas.microsoft.com/office/powerpoint/2010/main" val="818370412"/>
              </p:ext>
            </p:extLst>
          </p:nvPr>
        </p:nvGraphicFramePr>
        <p:xfrm>
          <a:off x="863206" y="3595334"/>
          <a:ext cx="2628900" cy="1139192"/>
        </p:xfrm>
        <a:graphic>
          <a:graphicData uri="http://schemas.openxmlformats.org/drawingml/2006/table">
            <a:tbl>
              <a:tblPr>
                <a:tableStyleId>{2D5ABB26-0587-4C30-8999-92F81FD0307C}</a:tableStyleId>
              </a:tblPr>
              <a:tblGrid>
                <a:gridCol w="1314450">
                  <a:extLst>
                    <a:ext uri="{9D8B030D-6E8A-4147-A177-3AD203B41FA5}">
                      <a16:colId xmlns:a16="http://schemas.microsoft.com/office/drawing/2014/main" val="2180861508"/>
                    </a:ext>
                  </a:extLst>
                </a:gridCol>
                <a:gridCol w="1314450">
                  <a:extLst>
                    <a:ext uri="{9D8B030D-6E8A-4147-A177-3AD203B41FA5}">
                      <a16:colId xmlns:a16="http://schemas.microsoft.com/office/drawing/2014/main" val="3510826149"/>
                    </a:ext>
                  </a:extLst>
                </a:gridCol>
              </a:tblGrid>
              <a:tr h="277178">
                <a:tc>
                  <a:txBody>
                    <a:bodyPr/>
                    <a:lstStyle/>
                    <a:p>
                      <a:pPr fontAlgn="t"/>
                      <a:r>
                        <a:rPr lang="en-US" sz="1400">
                          <a:effectLst/>
                        </a:rPr>
                        <a:t>Parameter</a:t>
                      </a:r>
                      <a:endParaRPr lang="en-US" sz="1400" b="0" i="0">
                        <a:solidFill>
                          <a:srgbClr val="000000"/>
                        </a:solidFill>
                        <a:effectLst/>
                        <a:latin typeface="Arial" panose="020B0604020202020204" pitchFamily="34" charset="0"/>
                      </a:endParaRPr>
                    </a:p>
                  </a:txBody>
                  <a:tcPr marL="35719" marR="35719" marT="35719" marB="35719"/>
                </a:tc>
                <a:tc>
                  <a:txBody>
                    <a:bodyPr/>
                    <a:lstStyle/>
                    <a:p>
                      <a:pPr fontAlgn="t"/>
                      <a:r>
                        <a:rPr lang="en-US" sz="1400" dirty="0">
                          <a:effectLst/>
                        </a:rPr>
                        <a:t>Estimate</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2850638651"/>
                  </a:ext>
                </a:extLst>
              </a:tr>
              <a:tr h="277178">
                <a:tc>
                  <a:txBody>
                    <a:bodyPr/>
                    <a:lstStyle/>
                    <a:p>
                      <a:pPr fontAlgn="t"/>
                      <a:r>
                        <a:rPr lang="en-US" sz="1400" dirty="0">
                          <a:effectLst/>
                        </a:rPr>
                        <a:t>Intercept</a:t>
                      </a:r>
                      <a:endParaRPr lang="en-US" sz="1400" b="0" i="0" dirty="0">
                        <a:solidFill>
                          <a:srgbClr val="000000"/>
                        </a:solidFill>
                        <a:effectLst/>
                        <a:latin typeface="Arial" panose="020B0604020202020204" pitchFamily="34" charset="0"/>
                      </a:endParaRPr>
                    </a:p>
                  </a:txBody>
                  <a:tcPr marL="35719" marR="35719" marT="35719" marB="35719"/>
                </a:tc>
                <a:tc>
                  <a:txBody>
                    <a:bodyPr/>
                    <a:lstStyle/>
                    <a:p>
                      <a:pPr fontAlgn="t"/>
                      <a:r>
                        <a:rPr lang="en-US" sz="1400" dirty="0">
                          <a:effectLst/>
                        </a:rPr>
                        <a:t>-</a:t>
                      </a:r>
                      <a:r>
                        <a:rPr lang="en-US" sz="1400" dirty="0" smtClean="0">
                          <a:effectLst/>
                        </a:rPr>
                        <a:t>4.15</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1577760550"/>
                  </a:ext>
                </a:extLst>
              </a:tr>
              <a:tr h="277178">
                <a:tc>
                  <a:txBody>
                    <a:bodyPr/>
                    <a:lstStyle/>
                    <a:p>
                      <a:pPr fontAlgn="t"/>
                      <a:r>
                        <a:rPr lang="en-US" sz="1400" dirty="0" smtClean="0">
                          <a:effectLst/>
                        </a:rPr>
                        <a:t>Sender Degree</a:t>
                      </a:r>
                      <a:endParaRPr lang="en-US" sz="1400" b="0" i="0" dirty="0">
                        <a:solidFill>
                          <a:srgbClr val="000000"/>
                        </a:solidFill>
                        <a:effectLst/>
                        <a:latin typeface="Arial" panose="020B0604020202020204" pitchFamily="34" charset="0"/>
                      </a:endParaRPr>
                    </a:p>
                  </a:txBody>
                  <a:tcPr marL="35719" marR="35719" marT="35719" marB="35719"/>
                </a:tc>
                <a:tc>
                  <a:txBody>
                    <a:bodyPr/>
                    <a:lstStyle/>
                    <a:p>
                      <a:pPr fontAlgn="t"/>
                      <a:r>
                        <a:rPr lang="en-US" sz="1400" dirty="0" smtClean="0">
                          <a:effectLst/>
                        </a:rPr>
                        <a:t>0.66</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2622147274"/>
                  </a:ext>
                </a:extLst>
              </a:tr>
              <a:tr h="277178">
                <a:tc>
                  <a:txBody>
                    <a:bodyPr/>
                    <a:lstStyle/>
                    <a:p>
                      <a:pPr fontAlgn="t"/>
                      <a:r>
                        <a:rPr lang="en-US" sz="1400" dirty="0" smtClean="0">
                          <a:effectLst/>
                        </a:rPr>
                        <a:t>Target Degree</a:t>
                      </a:r>
                      <a:endParaRPr lang="en-US" sz="1400" b="0" i="0" dirty="0">
                        <a:solidFill>
                          <a:srgbClr val="000000"/>
                        </a:solidFill>
                        <a:effectLst/>
                        <a:latin typeface="Arial" panose="020B0604020202020204" pitchFamily="34" charset="0"/>
                      </a:endParaRPr>
                    </a:p>
                  </a:txBody>
                  <a:tcPr marL="35719" marR="35719" marT="35719" marB="35719"/>
                </a:tc>
                <a:tc>
                  <a:txBody>
                    <a:bodyPr/>
                    <a:lstStyle/>
                    <a:p>
                      <a:pPr fontAlgn="t"/>
                      <a:r>
                        <a:rPr lang="en-US" sz="1400" dirty="0" smtClean="0">
                          <a:effectLst/>
                        </a:rPr>
                        <a:t>0.69</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4068108749"/>
                  </a:ext>
                </a:extLst>
              </a:tr>
            </a:tbl>
          </a:graphicData>
        </a:graphic>
      </p:graphicFrame>
      <p:sp>
        <p:nvSpPr>
          <p:cNvPr id="18" name="Rectangle 17"/>
          <p:cNvSpPr/>
          <p:nvPr/>
        </p:nvSpPr>
        <p:spPr>
          <a:xfrm>
            <a:off x="976394" y="2692196"/>
            <a:ext cx="1964410" cy="299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441006" y="5121623"/>
            <a:ext cx="3054040" cy="646331"/>
          </a:xfrm>
          <a:prstGeom prst="rect">
            <a:avLst/>
          </a:prstGeom>
          <a:noFill/>
        </p:spPr>
        <p:txBody>
          <a:bodyPr wrap="square" rtlCol="0">
            <a:spAutoFit/>
          </a:bodyPr>
          <a:lstStyle/>
          <a:p>
            <a:r>
              <a:rPr lang="en-US" dirty="0" smtClean="0"/>
              <a:t>Cells with same marginal sums will be the same</a:t>
            </a:r>
            <a:endParaRPr lang="en-US" dirty="0"/>
          </a:p>
        </p:txBody>
      </p:sp>
      <p:sp>
        <p:nvSpPr>
          <p:cNvPr id="12" name="TextBox 11"/>
          <p:cNvSpPr txBox="1"/>
          <p:nvPr/>
        </p:nvSpPr>
        <p:spPr>
          <a:xfrm>
            <a:off x="5312829" y="1782317"/>
            <a:ext cx="2388474" cy="369332"/>
          </a:xfrm>
          <a:prstGeom prst="rect">
            <a:avLst/>
          </a:prstGeom>
          <a:noFill/>
        </p:spPr>
        <p:txBody>
          <a:bodyPr wrap="none" rtlCol="0">
            <a:spAutoFit/>
          </a:bodyPr>
          <a:lstStyle/>
          <a:p>
            <a:r>
              <a:rPr lang="en-US" i="1" dirty="0" smtClean="0"/>
              <a:t>or both marginal effects</a:t>
            </a:r>
            <a:endParaRPr lang="en-US" i="1" dirty="0"/>
          </a:p>
        </p:txBody>
      </p:sp>
      <p:sp>
        <p:nvSpPr>
          <p:cNvPr id="15" name="TextBox 14"/>
          <p:cNvSpPr txBox="1"/>
          <p:nvPr/>
        </p:nvSpPr>
        <p:spPr>
          <a:xfrm>
            <a:off x="186573" y="1074431"/>
            <a:ext cx="8081127" cy="584775"/>
          </a:xfrm>
          <a:prstGeom prst="rect">
            <a:avLst/>
          </a:prstGeom>
          <a:noFill/>
        </p:spPr>
        <p:txBody>
          <a:bodyPr wrap="square" rtlCol="0">
            <a:spAutoFit/>
          </a:bodyPr>
          <a:lstStyle/>
          <a:p>
            <a:r>
              <a:rPr lang="en-US" sz="1600" dirty="0"/>
              <a:t>Goal is to build a probability model for edges in the </a:t>
            </a:r>
            <a:r>
              <a:rPr lang="en-US" sz="1600" dirty="0" smtClean="0"/>
              <a:t>network (</a:t>
            </a:r>
            <a:r>
              <a:rPr lang="en-US" sz="1600" dirty="0" err="1" smtClean="0"/>
              <a:t>Y</a:t>
            </a:r>
            <a:r>
              <a:rPr lang="en-US" sz="1600" baseline="-25000" dirty="0" err="1" smtClean="0"/>
              <a:t>ij</a:t>
            </a:r>
            <a:r>
              <a:rPr lang="en-US" sz="1600" dirty="0" smtClean="0"/>
              <a:t>) as </a:t>
            </a:r>
            <a:r>
              <a:rPr lang="en-US" sz="1600" dirty="0"/>
              <a:t>a function of features of </a:t>
            </a:r>
            <a:r>
              <a:rPr lang="en-US" sz="1600" i="1" dirty="0" err="1"/>
              <a:t>i</a:t>
            </a:r>
            <a:r>
              <a:rPr lang="en-US" sz="1600" dirty="0"/>
              <a:t> (</a:t>
            </a:r>
            <a:r>
              <a:rPr lang="en-US" sz="1600" b="1" dirty="0"/>
              <a:t>X</a:t>
            </a:r>
            <a:r>
              <a:rPr lang="en-US" sz="1600" dirty="0"/>
              <a:t>), features of </a:t>
            </a:r>
            <a:r>
              <a:rPr lang="en-US" sz="1600" i="1" dirty="0"/>
              <a:t>j</a:t>
            </a:r>
            <a:r>
              <a:rPr lang="en-US" sz="1600" dirty="0"/>
              <a:t>(</a:t>
            </a:r>
            <a:r>
              <a:rPr lang="en-US" sz="1600" b="1" dirty="0"/>
              <a:t>Z</a:t>
            </a:r>
            <a:r>
              <a:rPr lang="en-US" sz="1600" dirty="0"/>
              <a:t>) and dyad-specific features (</a:t>
            </a:r>
            <a:r>
              <a:rPr lang="en-US" sz="1600" b="1" dirty="0"/>
              <a:t>Q</a:t>
            </a:r>
            <a:r>
              <a:rPr lang="en-US" sz="1600" dirty="0" smtClean="0"/>
              <a:t>).  </a:t>
            </a:r>
            <a:endParaRPr lang="en-US" sz="1600" dirty="0"/>
          </a:p>
        </p:txBody>
      </p:sp>
      <p:sp>
        <p:nvSpPr>
          <p:cNvPr id="20"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a:t>
            </a:r>
            <a:endParaRPr lang="en-US" altLang="en-US" sz="1600" i="1" dirty="0"/>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18598" t="2715" r="14380" b="7923"/>
          <a:stretch/>
        </p:blipFill>
        <p:spPr>
          <a:xfrm>
            <a:off x="4385578" y="2200454"/>
            <a:ext cx="4086225" cy="4086225"/>
          </a:xfrm>
          <a:prstGeom prst="rect">
            <a:avLst/>
          </a:prstGeom>
        </p:spPr>
      </p:pic>
    </p:spTree>
    <p:extLst>
      <p:ext uri="{BB962C8B-B14F-4D97-AF65-F5344CB8AC3E}">
        <p14:creationId xmlns:p14="http://schemas.microsoft.com/office/powerpoint/2010/main" val="39780172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157518" y="2668950"/>
                <a:ext cx="3801397" cy="299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𝑜𝑗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𝑖𝑗</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57518" y="2668950"/>
                <a:ext cx="3801397" cy="299313"/>
              </a:xfrm>
              <a:prstGeom prst="rect">
                <a:avLst/>
              </a:prstGeom>
              <a:blipFill>
                <a:blip r:embed="rId2"/>
                <a:stretch>
                  <a:fillRect b="-26531"/>
                </a:stretch>
              </a:blipFill>
            </p:spPr>
            <p:txBody>
              <a:bodyPr/>
              <a:lstStyle/>
              <a:p>
                <a:r>
                  <a:rPr lang="en-US">
                    <a:noFill/>
                  </a:rPr>
                  <a:t> </a:t>
                </a:r>
              </a:p>
            </p:txBody>
          </p:sp>
        </mc:Fallback>
      </mc:AlternateContent>
      <p:sp>
        <p:nvSpPr>
          <p:cNvPr id="2" name="TextBox 1"/>
          <p:cNvSpPr txBox="1"/>
          <p:nvPr/>
        </p:nvSpPr>
        <p:spPr>
          <a:xfrm>
            <a:off x="314326" y="3318335"/>
            <a:ext cx="2935419" cy="300082"/>
          </a:xfrm>
          <a:prstGeom prst="rect">
            <a:avLst/>
          </a:prstGeom>
          <a:noFill/>
        </p:spPr>
        <p:txBody>
          <a:bodyPr wrap="none" rtlCol="0">
            <a:spAutoFit/>
          </a:bodyPr>
          <a:lstStyle/>
          <a:p>
            <a:r>
              <a:rPr lang="en-US" sz="1350" dirty="0"/>
              <a:t>Full model has dyad-specific covariates</a:t>
            </a:r>
          </a:p>
        </p:txBody>
      </p:sp>
      <p:graphicFrame>
        <p:nvGraphicFramePr>
          <p:cNvPr id="7" name="Table 6"/>
          <p:cNvGraphicFramePr>
            <a:graphicFrameLocks noGrp="1"/>
          </p:cNvGraphicFramePr>
          <p:nvPr>
            <p:extLst>
              <p:ext uri="{D42A27DB-BD31-4B8C-83A1-F6EECF244321}">
                <p14:modId xmlns:p14="http://schemas.microsoft.com/office/powerpoint/2010/main" val="3154821257"/>
              </p:ext>
            </p:extLst>
          </p:nvPr>
        </p:nvGraphicFramePr>
        <p:xfrm>
          <a:off x="1004734" y="3595334"/>
          <a:ext cx="2176001" cy="1423990"/>
        </p:xfrm>
        <a:graphic>
          <a:graphicData uri="http://schemas.openxmlformats.org/drawingml/2006/table">
            <a:tbl>
              <a:tblPr>
                <a:tableStyleId>{2D5ABB26-0587-4C30-8999-92F81FD0307C}</a:tableStyleId>
              </a:tblPr>
              <a:tblGrid>
                <a:gridCol w="1362383">
                  <a:extLst>
                    <a:ext uri="{9D8B030D-6E8A-4147-A177-3AD203B41FA5}">
                      <a16:colId xmlns:a16="http://schemas.microsoft.com/office/drawing/2014/main" val="3811456565"/>
                    </a:ext>
                  </a:extLst>
                </a:gridCol>
                <a:gridCol w="813618">
                  <a:extLst>
                    <a:ext uri="{9D8B030D-6E8A-4147-A177-3AD203B41FA5}">
                      <a16:colId xmlns:a16="http://schemas.microsoft.com/office/drawing/2014/main" val="1576694407"/>
                    </a:ext>
                  </a:extLst>
                </a:gridCol>
              </a:tblGrid>
              <a:tr h="277178">
                <a:tc>
                  <a:txBody>
                    <a:bodyPr/>
                    <a:lstStyle/>
                    <a:p>
                      <a:pPr fontAlgn="t"/>
                      <a:r>
                        <a:rPr lang="en-US" sz="1400">
                          <a:effectLst/>
                        </a:rPr>
                        <a:t>Parameter</a:t>
                      </a:r>
                      <a:endParaRPr lang="en-US" sz="1400" b="0" i="0">
                        <a:solidFill>
                          <a:srgbClr val="000000"/>
                        </a:solidFill>
                        <a:effectLst/>
                        <a:latin typeface="Arial" panose="020B0604020202020204" pitchFamily="34" charset="0"/>
                      </a:endParaRPr>
                    </a:p>
                  </a:txBody>
                  <a:tcPr marL="35719" marR="35719" marT="35719" marB="35719"/>
                </a:tc>
                <a:tc>
                  <a:txBody>
                    <a:bodyPr/>
                    <a:lstStyle/>
                    <a:p>
                      <a:pPr fontAlgn="t"/>
                      <a:r>
                        <a:rPr lang="en-US" sz="1400" dirty="0">
                          <a:effectLst/>
                        </a:rPr>
                        <a:t>Estimate</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54252633"/>
                  </a:ext>
                </a:extLst>
              </a:tr>
              <a:tr h="277178">
                <a:tc>
                  <a:txBody>
                    <a:bodyPr/>
                    <a:lstStyle/>
                    <a:p>
                      <a:pPr fontAlgn="t"/>
                      <a:r>
                        <a:rPr lang="en-US" sz="1400">
                          <a:effectLst/>
                        </a:rPr>
                        <a:t>Intercept</a:t>
                      </a:r>
                      <a:endParaRPr lang="en-US" sz="1400" b="0" i="0">
                        <a:solidFill>
                          <a:srgbClr val="000000"/>
                        </a:solidFill>
                        <a:effectLst/>
                        <a:latin typeface="Arial" panose="020B0604020202020204" pitchFamily="34" charset="0"/>
                      </a:endParaRPr>
                    </a:p>
                  </a:txBody>
                  <a:tcPr marL="35719" marR="35719" marT="35719" marB="35719"/>
                </a:tc>
                <a:tc>
                  <a:txBody>
                    <a:bodyPr/>
                    <a:lstStyle/>
                    <a:p>
                      <a:pPr fontAlgn="t"/>
                      <a:r>
                        <a:rPr lang="en-US" sz="1400" dirty="0" smtClean="0">
                          <a:effectLst/>
                        </a:rPr>
                        <a:t>-9.12</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664602620"/>
                  </a:ext>
                </a:extLst>
              </a:tr>
              <a:tr h="277178">
                <a:tc>
                  <a:txBody>
                    <a:bodyPr/>
                    <a:lstStyle/>
                    <a:p>
                      <a:pPr fontAlgn="t"/>
                      <a:r>
                        <a:rPr lang="en-US" sz="1400" dirty="0" smtClean="0">
                          <a:effectLst/>
                        </a:rPr>
                        <a:t>Sender Degree</a:t>
                      </a:r>
                      <a:endParaRPr lang="en-US" sz="1400" b="0" i="0" dirty="0">
                        <a:solidFill>
                          <a:srgbClr val="000000"/>
                        </a:solidFill>
                        <a:effectLst/>
                        <a:latin typeface="Arial" panose="020B0604020202020204" pitchFamily="34" charset="0"/>
                      </a:endParaRPr>
                    </a:p>
                  </a:txBody>
                  <a:tcPr marL="35719" marR="35719" marT="35719" marB="35719"/>
                </a:tc>
                <a:tc>
                  <a:txBody>
                    <a:bodyPr/>
                    <a:lstStyle/>
                    <a:p>
                      <a:pPr fontAlgn="t"/>
                      <a:r>
                        <a:rPr lang="en-US" sz="1400" dirty="0" smtClean="0">
                          <a:effectLst/>
                        </a:rPr>
                        <a:t>0.49</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3590959594"/>
                  </a:ext>
                </a:extLst>
              </a:tr>
              <a:tr h="277178">
                <a:tc>
                  <a:txBody>
                    <a:bodyPr/>
                    <a:lstStyle/>
                    <a:p>
                      <a:pPr fontAlgn="t"/>
                      <a:r>
                        <a:rPr lang="en-US" sz="1400" dirty="0" smtClean="0">
                          <a:effectLst/>
                        </a:rPr>
                        <a:t>Target Degree</a:t>
                      </a:r>
                      <a:endParaRPr lang="en-US" sz="1400" b="0" i="0" dirty="0">
                        <a:solidFill>
                          <a:srgbClr val="000000"/>
                        </a:solidFill>
                        <a:effectLst/>
                        <a:latin typeface="Arial" panose="020B0604020202020204" pitchFamily="34" charset="0"/>
                      </a:endParaRPr>
                    </a:p>
                  </a:txBody>
                  <a:tcPr marL="35719" marR="35719" marT="35719" marB="35719"/>
                </a:tc>
                <a:tc>
                  <a:txBody>
                    <a:bodyPr/>
                    <a:lstStyle/>
                    <a:p>
                      <a:pPr fontAlgn="t"/>
                      <a:r>
                        <a:rPr lang="en-US" sz="1400" dirty="0" smtClean="0">
                          <a:effectLst/>
                        </a:rPr>
                        <a:t>0.87</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2159405181"/>
                  </a:ext>
                </a:extLst>
              </a:tr>
              <a:tr h="277178">
                <a:tc>
                  <a:txBody>
                    <a:bodyPr/>
                    <a:lstStyle/>
                    <a:p>
                      <a:pPr fontAlgn="t"/>
                      <a:r>
                        <a:rPr lang="en-US" sz="1400" b="0" i="0" dirty="0" smtClean="0">
                          <a:solidFill>
                            <a:schemeClr val="tx1"/>
                          </a:solidFill>
                          <a:effectLst/>
                          <a:latin typeface="+mn-lt"/>
                        </a:rPr>
                        <a:t>Dyad</a:t>
                      </a:r>
                      <a:r>
                        <a:rPr lang="en-US" sz="1400" b="0" i="0" baseline="0" dirty="0" smtClean="0">
                          <a:solidFill>
                            <a:schemeClr val="tx1"/>
                          </a:solidFill>
                          <a:effectLst/>
                          <a:latin typeface="+mn-lt"/>
                        </a:rPr>
                        <a:t> Similarity</a:t>
                      </a:r>
                      <a:endParaRPr lang="en-US" sz="1400" b="0" i="0" dirty="0">
                        <a:solidFill>
                          <a:srgbClr val="000000"/>
                        </a:solidFill>
                        <a:effectLst/>
                        <a:latin typeface="Arial" panose="020B0604020202020204" pitchFamily="34" charset="0"/>
                      </a:endParaRPr>
                    </a:p>
                  </a:txBody>
                  <a:tcPr marL="35719" marR="35719" marT="35719" marB="35719"/>
                </a:tc>
                <a:tc>
                  <a:txBody>
                    <a:bodyPr/>
                    <a:lstStyle/>
                    <a:p>
                      <a:pPr fontAlgn="t"/>
                      <a:r>
                        <a:rPr lang="en-US" sz="1400" dirty="0" smtClean="0">
                          <a:effectLst/>
                        </a:rPr>
                        <a:t>1.86</a:t>
                      </a:r>
                      <a:endParaRPr lang="en-US" sz="1400" b="0" i="0" dirty="0">
                        <a:solidFill>
                          <a:srgbClr val="000000"/>
                        </a:solidFill>
                        <a:effectLst/>
                        <a:latin typeface="Arial" panose="020B0604020202020204" pitchFamily="34" charset="0"/>
                      </a:endParaRPr>
                    </a:p>
                  </a:txBody>
                  <a:tcPr marL="35719" marR="35719" marT="35719" marB="35719"/>
                </a:tc>
                <a:extLst>
                  <a:ext uri="{0D108BD9-81ED-4DB2-BD59-A6C34878D82A}">
                    <a16:rowId xmlns:a16="http://schemas.microsoft.com/office/drawing/2014/main" val="1239092444"/>
                  </a:ext>
                </a:extLst>
              </a:tr>
            </a:tbl>
          </a:graphicData>
        </a:graphic>
      </p:graphicFrame>
      <p:sp>
        <p:nvSpPr>
          <p:cNvPr id="12" name="TextBox 11"/>
          <p:cNvSpPr txBox="1"/>
          <p:nvPr/>
        </p:nvSpPr>
        <p:spPr>
          <a:xfrm>
            <a:off x="314326" y="5457472"/>
            <a:ext cx="3989610" cy="1323439"/>
          </a:xfrm>
          <a:prstGeom prst="rect">
            <a:avLst/>
          </a:prstGeom>
          <a:noFill/>
        </p:spPr>
        <p:txBody>
          <a:bodyPr wrap="square" rtlCol="0">
            <a:spAutoFit/>
          </a:bodyPr>
          <a:lstStyle/>
          <a:p>
            <a:r>
              <a:rPr lang="en-US" sz="1600" dirty="0"/>
              <a:t>Dyadic similarity sharpens fit within volume-specific dyads and allows us to capture </a:t>
            </a:r>
            <a:r>
              <a:rPr lang="en-US" sz="1600" dirty="0" smtClean="0"/>
              <a:t>either mixing features (same race, same sex, etc.) or structural features (reciprocity, shared friends, etc.).</a:t>
            </a:r>
            <a:endParaRPr lang="en-US" sz="1600" dirty="0"/>
          </a:p>
        </p:txBody>
      </p:sp>
      <p:sp>
        <p:nvSpPr>
          <p:cNvPr id="17" name="Rectangle 16"/>
          <p:cNvSpPr/>
          <p:nvPr/>
        </p:nvSpPr>
        <p:spPr>
          <a:xfrm>
            <a:off x="976394" y="2692196"/>
            <a:ext cx="2731576" cy="299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5312829" y="1782317"/>
            <a:ext cx="2672526" cy="369332"/>
          </a:xfrm>
          <a:prstGeom prst="rect">
            <a:avLst/>
          </a:prstGeom>
          <a:noFill/>
        </p:spPr>
        <p:txBody>
          <a:bodyPr wrap="none" rtlCol="0">
            <a:spAutoFit/>
          </a:bodyPr>
          <a:lstStyle/>
          <a:p>
            <a:r>
              <a:rPr lang="en-US" i="1" dirty="0" smtClean="0"/>
              <a:t>Add dyad-specific features</a:t>
            </a:r>
            <a:endParaRPr lang="en-US" i="1" dirty="0"/>
          </a:p>
        </p:txBody>
      </p:sp>
      <p:sp>
        <p:nvSpPr>
          <p:cNvPr id="15" name="TextBox 14"/>
          <p:cNvSpPr txBox="1"/>
          <p:nvPr/>
        </p:nvSpPr>
        <p:spPr>
          <a:xfrm>
            <a:off x="186573" y="1074431"/>
            <a:ext cx="8081127" cy="584775"/>
          </a:xfrm>
          <a:prstGeom prst="rect">
            <a:avLst/>
          </a:prstGeom>
          <a:noFill/>
        </p:spPr>
        <p:txBody>
          <a:bodyPr wrap="square" rtlCol="0">
            <a:spAutoFit/>
          </a:bodyPr>
          <a:lstStyle/>
          <a:p>
            <a:r>
              <a:rPr lang="en-US" sz="1600" dirty="0"/>
              <a:t>Goal is to build a probability model for edges in the </a:t>
            </a:r>
            <a:r>
              <a:rPr lang="en-US" sz="1600" dirty="0" smtClean="0"/>
              <a:t>network (</a:t>
            </a:r>
            <a:r>
              <a:rPr lang="en-US" sz="1600" dirty="0" err="1" smtClean="0"/>
              <a:t>Y</a:t>
            </a:r>
            <a:r>
              <a:rPr lang="en-US" sz="1600" baseline="-25000" dirty="0" err="1" smtClean="0"/>
              <a:t>ij</a:t>
            </a:r>
            <a:r>
              <a:rPr lang="en-US" sz="1600" dirty="0" smtClean="0"/>
              <a:t>) as </a:t>
            </a:r>
            <a:r>
              <a:rPr lang="en-US" sz="1600" dirty="0"/>
              <a:t>a function of features of </a:t>
            </a:r>
            <a:r>
              <a:rPr lang="en-US" sz="1600" i="1" dirty="0" err="1"/>
              <a:t>i</a:t>
            </a:r>
            <a:r>
              <a:rPr lang="en-US" sz="1600" dirty="0"/>
              <a:t> (</a:t>
            </a:r>
            <a:r>
              <a:rPr lang="en-US" sz="1600" b="1" dirty="0"/>
              <a:t>X</a:t>
            </a:r>
            <a:r>
              <a:rPr lang="en-US" sz="1600" dirty="0"/>
              <a:t>), features of </a:t>
            </a:r>
            <a:r>
              <a:rPr lang="en-US" sz="1600" i="1" dirty="0"/>
              <a:t>j</a:t>
            </a:r>
            <a:r>
              <a:rPr lang="en-US" sz="1600" dirty="0"/>
              <a:t>(</a:t>
            </a:r>
            <a:r>
              <a:rPr lang="en-US" sz="1600" b="1" dirty="0"/>
              <a:t>Z</a:t>
            </a:r>
            <a:r>
              <a:rPr lang="en-US" sz="1600" dirty="0"/>
              <a:t>) and dyad-specific features (</a:t>
            </a:r>
            <a:r>
              <a:rPr lang="en-US" sz="1600" b="1" dirty="0"/>
              <a:t>Q</a:t>
            </a:r>
            <a:r>
              <a:rPr lang="en-US" sz="1600" dirty="0" smtClean="0"/>
              <a:t>).  </a:t>
            </a:r>
            <a:endParaRPr lang="en-US" sz="1600" dirty="0"/>
          </a:p>
        </p:txBody>
      </p:sp>
      <p:sp>
        <p:nvSpPr>
          <p:cNvPr id="19"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a:t>
            </a:r>
            <a:endParaRPr lang="en-US" altLang="en-US" sz="1600" i="1" dirty="0"/>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18449" t="2329" r="14061" b="7059"/>
          <a:stretch/>
        </p:blipFill>
        <p:spPr>
          <a:xfrm>
            <a:off x="4366528" y="2181404"/>
            <a:ext cx="4114800" cy="4143375"/>
          </a:xfrm>
          <a:prstGeom prst="rect">
            <a:avLst/>
          </a:prstGeom>
        </p:spPr>
      </p:pic>
    </p:spTree>
    <p:extLst>
      <p:ext uri="{BB962C8B-B14F-4D97-AF65-F5344CB8AC3E}">
        <p14:creationId xmlns:p14="http://schemas.microsoft.com/office/powerpoint/2010/main" val="34900504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312829" y="1782317"/>
            <a:ext cx="2672526" cy="369332"/>
          </a:xfrm>
          <a:prstGeom prst="rect">
            <a:avLst/>
          </a:prstGeom>
          <a:noFill/>
        </p:spPr>
        <p:txBody>
          <a:bodyPr wrap="none" rtlCol="0">
            <a:spAutoFit/>
          </a:bodyPr>
          <a:lstStyle/>
          <a:p>
            <a:r>
              <a:rPr lang="en-US" i="1" dirty="0" smtClean="0"/>
              <a:t>Add dyad-specific features</a:t>
            </a:r>
            <a:endParaRPr lang="en-US" i="1" dirty="0"/>
          </a:p>
        </p:txBody>
      </p:sp>
      <p:sp>
        <p:nvSpPr>
          <p:cNvPr id="15" name="TextBox 14"/>
          <p:cNvSpPr txBox="1"/>
          <p:nvPr/>
        </p:nvSpPr>
        <p:spPr>
          <a:xfrm>
            <a:off x="186573" y="1074431"/>
            <a:ext cx="8081127" cy="584775"/>
          </a:xfrm>
          <a:prstGeom prst="rect">
            <a:avLst/>
          </a:prstGeom>
          <a:noFill/>
        </p:spPr>
        <p:txBody>
          <a:bodyPr wrap="square" rtlCol="0">
            <a:spAutoFit/>
          </a:bodyPr>
          <a:lstStyle/>
          <a:p>
            <a:r>
              <a:rPr lang="en-US" sz="1600" dirty="0"/>
              <a:t>Goal is to build a probability model for edges in the </a:t>
            </a:r>
            <a:r>
              <a:rPr lang="en-US" sz="1600" dirty="0" smtClean="0"/>
              <a:t>network (</a:t>
            </a:r>
            <a:r>
              <a:rPr lang="en-US" sz="1600" dirty="0" err="1" smtClean="0"/>
              <a:t>Y</a:t>
            </a:r>
            <a:r>
              <a:rPr lang="en-US" sz="1600" baseline="-25000" dirty="0" err="1" smtClean="0"/>
              <a:t>ij</a:t>
            </a:r>
            <a:r>
              <a:rPr lang="en-US" sz="1600" dirty="0" smtClean="0"/>
              <a:t>) as </a:t>
            </a:r>
            <a:r>
              <a:rPr lang="en-US" sz="1600" dirty="0"/>
              <a:t>a function of features of </a:t>
            </a:r>
            <a:r>
              <a:rPr lang="en-US" sz="1600" i="1" dirty="0" err="1"/>
              <a:t>i</a:t>
            </a:r>
            <a:r>
              <a:rPr lang="en-US" sz="1600" dirty="0"/>
              <a:t> (</a:t>
            </a:r>
            <a:r>
              <a:rPr lang="en-US" sz="1600" b="1" dirty="0"/>
              <a:t>X</a:t>
            </a:r>
            <a:r>
              <a:rPr lang="en-US" sz="1600" dirty="0"/>
              <a:t>), features of </a:t>
            </a:r>
            <a:r>
              <a:rPr lang="en-US" sz="1600" i="1" dirty="0"/>
              <a:t>j</a:t>
            </a:r>
            <a:r>
              <a:rPr lang="en-US" sz="1600" dirty="0"/>
              <a:t>(</a:t>
            </a:r>
            <a:r>
              <a:rPr lang="en-US" sz="1600" b="1" dirty="0"/>
              <a:t>Z</a:t>
            </a:r>
            <a:r>
              <a:rPr lang="en-US" sz="1600" dirty="0"/>
              <a:t>) and dyad-specific features (</a:t>
            </a:r>
            <a:r>
              <a:rPr lang="en-US" sz="1600" b="1" dirty="0"/>
              <a:t>Q</a:t>
            </a:r>
            <a:r>
              <a:rPr lang="en-US" sz="1600" dirty="0" smtClean="0"/>
              <a:t>).  </a:t>
            </a:r>
            <a:endParaRPr lang="en-US" sz="1600" dirty="0"/>
          </a:p>
        </p:txBody>
      </p:sp>
      <p:sp>
        <p:nvSpPr>
          <p:cNvPr id="19"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a:t>
            </a:r>
            <a:endParaRPr lang="en-US" altLang="en-US" sz="1600" i="1" dirty="0"/>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18449" t="2329" r="14061" b="7059"/>
          <a:stretch/>
        </p:blipFill>
        <p:spPr>
          <a:xfrm>
            <a:off x="4366528" y="2181404"/>
            <a:ext cx="4114800" cy="4143375"/>
          </a:xfrm>
          <a:prstGeom prst="rect">
            <a:avLst/>
          </a:prstGeom>
        </p:spPr>
      </p:pic>
      <p:sp>
        <p:nvSpPr>
          <p:cNvPr id="3" name="TextBox 2"/>
          <p:cNvSpPr txBox="1"/>
          <p:nvPr/>
        </p:nvSpPr>
        <p:spPr>
          <a:xfrm>
            <a:off x="409575" y="2457450"/>
            <a:ext cx="3833101" cy="923330"/>
          </a:xfrm>
          <a:prstGeom prst="rect">
            <a:avLst/>
          </a:prstGeom>
          <a:noFill/>
        </p:spPr>
        <p:txBody>
          <a:bodyPr wrap="none" rtlCol="0">
            <a:spAutoFit/>
          </a:bodyPr>
          <a:lstStyle/>
          <a:p>
            <a:r>
              <a:rPr lang="en-US" dirty="0" smtClean="0"/>
              <a:t>This simple model does OK…</a:t>
            </a:r>
          </a:p>
          <a:p>
            <a:r>
              <a:rPr lang="en-US" dirty="0"/>
              <a:t> </a:t>
            </a:r>
            <a:r>
              <a:rPr lang="en-US" dirty="0" smtClean="0"/>
              <a:t>- Bold cells tend to be high-probability</a:t>
            </a:r>
          </a:p>
          <a:p>
            <a:r>
              <a:rPr lang="en-US" dirty="0"/>
              <a:t> </a:t>
            </a:r>
            <a:endParaRPr lang="en-US" dirty="0" smtClean="0">
              <a:solidFill>
                <a:srgbClr val="7030A0"/>
              </a:solidFill>
            </a:endParaRPr>
          </a:p>
        </p:txBody>
      </p:sp>
      <p:sp>
        <p:nvSpPr>
          <p:cNvPr id="4" name="Rectangle 3"/>
          <p:cNvSpPr/>
          <p:nvPr/>
        </p:nvSpPr>
        <p:spPr>
          <a:xfrm>
            <a:off x="4400550" y="3448049"/>
            <a:ext cx="381000" cy="390525"/>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002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312829" y="1782317"/>
            <a:ext cx="2672526" cy="369332"/>
          </a:xfrm>
          <a:prstGeom prst="rect">
            <a:avLst/>
          </a:prstGeom>
          <a:noFill/>
        </p:spPr>
        <p:txBody>
          <a:bodyPr wrap="none" rtlCol="0">
            <a:spAutoFit/>
          </a:bodyPr>
          <a:lstStyle/>
          <a:p>
            <a:r>
              <a:rPr lang="en-US" i="1" dirty="0" smtClean="0"/>
              <a:t>Add dyad-specific features</a:t>
            </a:r>
            <a:endParaRPr lang="en-US" i="1" dirty="0"/>
          </a:p>
        </p:txBody>
      </p:sp>
      <p:sp>
        <p:nvSpPr>
          <p:cNvPr id="15" name="TextBox 14"/>
          <p:cNvSpPr txBox="1"/>
          <p:nvPr/>
        </p:nvSpPr>
        <p:spPr>
          <a:xfrm>
            <a:off x="186573" y="1074431"/>
            <a:ext cx="8081127" cy="584775"/>
          </a:xfrm>
          <a:prstGeom prst="rect">
            <a:avLst/>
          </a:prstGeom>
          <a:noFill/>
        </p:spPr>
        <p:txBody>
          <a:bodyPr wrap="square" rtlCol="0">
            <a:spAutoFit/>
          </a:bodyPr>
          <a:lstStyle/>
          <a:p>
            <a:r>
              <a:rPr lang="en-US" sz="1600" dirty="0"/>
              <a:t>Goal is to build a probability model for edges in the </a:t>
            </a:r>
            <a:r>
              <a:rPr lang="en-US" sz="1600" dirty="0" smtClean="0"/>
              <a:t>network (</a:t>
            </a:r>
            <a:r>
              <a:rPr lang="en-US" sz="1600" dirty="0" err="1" smtClean="0"/>
              <a:t>Y</a:t>
            </a:r>
            <a:r>
              <a:rPr lang="en-US" sz="1600" baseline="-25000" dirty="0" err="1" smtClean="0"/>
              <a:t>ij</a:t>
            </a:r>
            <a:r>
              <a:rPr lang="en-US" sz="1600" dirty="0" smtClean="0"/>
              <a:t>) as </a:t>
            </a:r>
            <a:r>
              <a:rPr lang="en-US" sz="1600" dirty="0"/>
              <a:t>a function of features of </a:t>
            </a:r>
            <a:r>
              <a:rPr lang="en-US" sz="1600" i="1" dirty="0" err="1"/>
              <a:t>i</a:t>
            </a:r>
            <a:r>
              <a:rPr lang="en-US" sz="1600" dirty="0"/>
              <a:t> (</a:t>
            </a:r>
            <a:r>
              <a:rPr lang="en-US" sz="1600" b="1" dirty="0"/>
              <a:t>X</a:t>
            </a:r>
            <a:r>
              <a:rPr lang="en-US" sz="1600" dirty="0"/>
              <a:t>), features of </a:t>
            </a:r>
            <a:r>
              <a:rPr lang="en-US" sz="1600" i="1" dirty="0"/>
              <a:t>j</a:t>
            </a:r>
            <a:r>
              <a:rPr lang="en-US" sz="1600" dirty="0"/>
              <a:t>(</a:t>
            </a:r>
            <a:r>
              <a:rPr lang="en-US" sz="1600" b="1" dirty="0"/>
              <a:t>Z</a:t>
            </a:r>
            <a:r>
              <a:rPr lang="en-US" sz="1600" dirty="0"/>
              <a:t>) and dyad-specific features (</a:t>
            </a:r>
            <a:r>
              <a:rPr lang="en-US" sz="1600" b="1" dirty="0"/>
              <a:t>Q</a:t>
            </a:r>
            <a:r>
              <a:rPr lang="en-US" sz="1600" dirty="0" smtClean="0"/>
              <a:t>).  </a:t>
            </a:r>
            <a:endParaRPr lang="en-US" sz="1600" dirty="0"/>
          </a:p>
        </p:txBody>
      </p:sp>
      <p:sp>
        <p:nvSpPr>
          <p:cNvPr id="19"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a:t>
            </a:r>
            <a:endParaRPr lang="en-US" altLang="en-US" sz="1600" i="1" dirty="0"/>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18449" t="2329" r="14061" b="7059"/>
          <a:stretch/>
        </p:blipFill>
        <p:spPr>
          <a:xfrm>
            <a:off x="4366528" y="2181404"/>
            <a:ext cx="4114800" cy="4143375"/>
          </a:xfrm>
          <a:prstGeom prst="rect">
            <a:avLst/>
          </a:prstGeom>
        </p:spPr>
      </p:pic>
      <p:sp>
        <p:nvSpPr>
          <p:cNvPr id="3" name="TextBox 2"/>
          <p:cNvSpPr txBox="1"/>
          <p:nvPr/>
        </p:nvSpPr>
        <p:spPr>
          <a:xfrm>
            <a:off x="409575" y="2457450"/>
            <a:ext cx="3833101" cy="923330"/>
          </a:xfrm>
          <a:prstGeom prst="rect">
            <a:avLst/>
          </a:prstGeom>
          <a:noFill/>
        </p:spPr>
        <p:txBody>
          <a:bodyPr wrap="none" rtlCol="0">
            <a:spAutoFit/>
          </a:bodyPr>
          <a:lstStyle/>
          <a:p>
            <a:r>
              <a:rPr lang="en-US" dirty="0" smtClean="0"/>
              <a:t>This simple model does OK…</a:t>
            </a:r>
          </a:p>
          <a:p>
            <a:r>
              <a:rPr lang="en-US" dirty="0"/>
              <a:t> </a:t>
            </a:r>
            <a:r>
              <a:rPr lang="en-US" dirty="0" smtClean="0"/>
              <a:t>- Bold cells tend to be high-probability</a:t>
            </a:r>
          </a:p>
          <a:p>
            <a:r>
              <a:rPr lang="en-US" dirty="0"/>
              <a:t> </a:t>
            </a:r>
            <a:r>
              <a:rPr lang="en-US" dirty="0" smtClean="0"/>
              <a:t>- But some clear </a:t>
            </a:r>
            <a:r>
              <a:rPr lang="en-US" dirty="0" smtClean="0">
                <a:solidFill>
                  <a:srgbClr val="7030A0"/>
                </a:solidFill>
              </a:rPr>
              <a:t>misses</a:t>
            </a:r>
          </a:p>
        </p:txBody>
      </p:sp>
      <p:sp>
        <p:nvSpPr>
          <p:cNvPr id="4" name="Rectangle 3"/>
          <p:cNvSpPr/>
          <p:nvPr/>
        </p:nvSpPr>
        <p:spPr>
          <a:xfrm>
            <a:off x="4400550" y="3448049"/>
            <a:ext cx="381000" cy="390525"/>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10225" y="3038475"/>
            <a:ext cx="400050" cy="409574"/>
          </a:xfrm>
          <a:prstGeom prst="rect">
            <a:avLst/>
          </a:prstGeom>
          <a:solidFill>
            <a:srgbClr val="000000">
              <a:alpha val="6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04828" y="4648200"/>
            <a:ext cx="400050" cy="409574"/>
          </a:xfrm>
          <a:prstGeom prst="rect">
            <a:avLst/>
          </a:prstGeom>
          <a:solidFill>
            <a:srgbClr val="000000">
              <a:alpha val="6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010275" y="5057774"/>
            <a:ext cx="400050" cy="409574"/>
          </a:xfrm>
          <a:prstGeom prst="rect">
            <a:avLst/>
          </a:prstGeom>
          <a:solidFill>
            <a:srgbClr val="000000">
              <a:alpha val="6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6543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312829" y="1782317"/>
            <a:ext cx="2672526" cy="369332"/>
          </a:xfrm>
          <a:prstGeom prst="rect">
            <a:avLst/>
          </a:prstGeom>
          <a:noFill/>
        </p:spPr>
        <p:txBody>
          <a:bodyPr wrap="none" rtlCol="0">
            <a:spAutoFit/>
          </a:bodyPr>
          <a:lstStyle/>
          <a:p>
            <a:r>
              <a:rPr lang="en-US" i="1" dirty="0" smtClean="0"/>
              <a:t>Add dyad-specific features</a:t>
            </a:r>
            <a:endParaRPr lang="en-US" i="1" dirty="0"/>
          </a:p>
        </p:txBody>
      </p:sp>
      <p:sp>
        <p:nvSpPr>
          <p:cNvPr id="15" name="TextBox 14"/>
          <p:cNvSpPr txBox="1"/>
          <p:nvPr/>
        </p:nvSpPr>
        <p:spPr>
          <a:xfrm>
            <a:off x="186573" y="1074431"/>
            <a:ext cx="8081127" cy="584775"/>
          </a:xfrm>
          <a:prstGeom prst="rect">
            <a:avLst/>
          </a:prstGeom>
          <a:noFill/>
        </p:spPr>
        <p:txBody>
          <a:bodyPr wrap="square" rtlCol="0">
            <a:spAutoFit/>
          </a:bodyPr>
          <a:lstStyle/>
          <a:p>
            <a:r>
              <a:rPr lang="en-US" sz="1600" dirty="0"/>
              <a:t>Goal is to build a probability model for edges in the </a:t>
            </a:r>
            <a:r>
              <a:rPr lang="en-US" sz="1600" dirty="0" smtClean="0"/>
              <a:t>network (</a:t>
            </a:r>
            <a:r>
              <a:rPr lang="en-US" sz="1600" dirty="0" err="1" smtClean="0"/>
              <a:t>Y</a:t>
            </a:r>
            <a:r>
              <a:rPr lang="en-US" sz="1600" baseline="-25000" dirty="0" err="1" smtClean="0"/>
              <a:t>ij</a:t>
            </a:r>
            <a:r>
              <a:rPr lang="en-US" sz="1600" dirty="0" smtClean="0"/>
              <a:t>) as </a:t>
            </a:r>
            <a:r>
              <a:rPr lang="en-US" sz="1600" dirty="0"/>
              <a:t>a function of features of </a:t>
            </a:r>
            <a:r>
              <a:rPr lang="en-US" sz="1600" i="1" dirty="0" err="1"/>
              <a:t>i</a:t>
            </a:r>
            <a:r>
              <a:rPr lang="en-US" sz="1600" dirty="0"/>
              <a:t> (</a:t>
            </a:r>
            <a:r>
              <a:rPr lang="en-US" sz="1600" b="1" dirty="0"/>
              <a:t>X</a:t>
            </a:r>
            <a:r>
              <a:rPr lang="en-US" sz="1600" dirty="0"/>
              <a:t>), features of </a:t>
            </a:r>
            <a:r>
              <a:rPr lang="en-US" sz="1600" i="1" dirty="0"/>
              <a:t>j</a:t>
            </a:r>
            <a:r>
              <a:rPr lang="en-US" sz="1600" dirty="0"/>
              <a:t>(</a:t>
            </a:r>
            <a:r>
              <a:rPr lang="en-US" sz="1600" b="1" dirty="0"/>
              <a:t>Z</a:t>
            </a:r>
            <a:r>
              <a:rPr lang="en-US" sz="1600" dirty="0"/>
              <a:t>) and dyad-specific features (</a:t>
            </a:r>
            <a:r>
              <a:rPr lang="en-US" sz="1600" b="1" dirty="0"/>
              <a:t>Q</a:t>
            </a:r>
            <a:r>
              <a:rPr lang="en-US" sz="1600" dirty="0" smtClean="0"/>
              <a:t>).  </a:t>
            </a:r>
            <a:endParaRPr lang="en-US" sz="1600" dirty="0"/>
          </a:p>
        </p:txBody>
      </p:sp>
      <p:sp>
        <p:nvSpPr>
          <p:cNvPr id="19"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a:t>
            </a:r>
            <a:endParaRPr lang="en-US" altLang="en-US" sz="1600" i="1" dirty="0"/>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18449" t="2329" r="14061" b="7059"/>
          <a:stretch/>
        </p:blipFill>
        <p:spPr>
          <a:xfrm>
            <a:off x="4366528" y="2181404"/>
            <a:ext cx="4114800" cy="4143375"/>
          </a:xfrm>
          <a:prstGeom prst="rect">
            <a:avLst/>
          </a:prstGeom>
        </p:spPr>
      </p:pic>
      <p:sp>
        <p:nvSpPr>
          <p:cNvPr id="3" name="TextBox 2"/>
          <p:cNvSpPr txBox="1"/>
          <p:nvPr/>
        </p:nvSpPr>
        <p:spPr>
          <a:xfrm>
            <a:off x="409576" y="2457450"/>
            <a:ext cx="3810000" cy="1477328"/>
          </a:xfrm>
          <a:prstGeom prst="rect">
            <a:avLst/>
          </a:prstGeom>
          <a:noFill/>
        </p:spPr>
        <p:txBody>
          <a:bodyPr wrap="square" rtlCol="0">
            <a:spAutoFit/>
          </a:bodyPr>
          <a:lstStyle/>
          <a:p>
            <a:r>
              <a:rPr lang="en-US" dirty="0" smtClean="0"/>
              <a:t>This simple model does OK…</a:t>
            </a:r>
          </a:p>
          <a:p>
            <a:r>
              <a:rPr lang="en-US" dirty="0"/>
              <a:t> </a:t>
            </a:r>
            <a:r>
              <a:rPr lang="en-US" dirty="0" smtClean="0"/>
              <a:t>- Bold cells tend to be high-probability</a:t>
            </a:r>
          </a:p>
          <a:p>
            <a:r>
              <a:rPr lang="en-US" dirty="0"/>
              <a:t> </a:t>
            </a:r>
            <a:r>
              <a:rPr lang="en-US" dirty="0" smtClean="0"/>
              <a:t>- But some clear </a:t>
            </a:r>
            <a:r>
              <a:rPr lang="en-US" dirty="0" smtClean="0">
                <a:solidFill>
                  <a:srgbClr val="7030A0"/>
                </a:solidFill>
              </a:rPr>
              <a:t>misses</a:t>
            </a:r>
          </a:p>
          <a:p>
            <a:r>
              <a:rPr lang="en-US" dirty="0">
                <a:solidFill>
                  <a:srgbClr val="7030A0"/>
                </a:solidFill>
              </a:rPr>
              <a:t> </a:t>
            </a:r>
            <a:r>
              <a:rPr lang="en-US" dirty="0" smtClean="0">
                <a:solidFill>
                  <a:srgbClr val="000000"/>
                </a:solidFill>
              </a:rPr>
              <a:t>- and false </a:t>
            </a:r>
            <a:r>
              <a:rPr lang="en-US" dirty="0" smtClean="0">
                <a:solidFill>
                  <a:srgbClr val="008000"/>
                </a:solidFill>
              </a:rPr>
              <a:t>positives</a:t>
            </a:r>
          </a:p>
          <a:p>
            <a:endParaRPr lang="en-US" dirty="0">
              <a:solidFill>
                <a:srgbClr val="008000"/>
              </a:solidFill>
            </a:endParaRPr>
          </a:p>
        </p:txBody>
      </p:sp>
      <p:sp>
        <p:nvSpPr>
          <p:cNvPr id="4" name="Rectangle 3"/>
          <p:cNvSpPr/>
          <p:nvPr/>
        </p:nvSpPr>
        <p:spPr>
          <a:xfrm>
            <a:off x="4400550" y="3448049"/>
            <a:ext cx="381000" cy="390525"/>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10225" y="3038475"/>
            <a:ext cx="400050" cy="409574"/>
          </a:xfrm>
          <a:prstGeom prst="rect">
            <a:avLst/>
          </a:prstGeom>
          <a:solidFill>
            <a:srgbClr val="000000">
              <a:alpha val="6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04828" y="4648200"/>
            <a:ext cx="400050" cy="409574"/>
          </a:xfrm>
          <a:prstGeom prst="rect">
            <a:avLst/>
          </a:prstGeom>
          <a:solidFill>
            <a:srgbClr val="000000">
              <a:alpha val="6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010275" y="5057774"/>
            <a:ext cx="400050" cy="409574"/>
          </a:xfrm>
          <a:prstGeom prst="rect">
            <a:avLst/>
          </a:prstGeom>
          <a:solidFill>
            <a:srgbClr val="000000">
              <a:alpha val="6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404878" y="5467348"/>
            <a:ext cx="400050" cy="409574"/>
          </a:xfrm>
          <a:prstGeom prst="rect">
            <a:avLst/>
          </a:prstGeom>
          <a:solidFill>
            <a:srgbClr val="008000">
              <a:alpha val="60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423928" y="5057774"/>
            <a:ext cx="400050" cy="409574"/>
          </a:xfrm>
          <a:prstGeom prst="rect">
            <a:avLst/>
          </a:prstGeom>
          <a:solidFill>
            <a:srgbClr val="008000">
              <a:alpha val="60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81550" y="3838574"/>
            <a:ext cx="400050" cy="409574"/>
          </a:xfrm>
          <a:prstGeom prst="rect">
            <a:avLst/>
          </a:prstGeom>
          <a:solidFill>
            <a:srgbClr val="008000">
              <a:alpha val="60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7419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312829" y="1782317"/>
            <a:ext cx="2672526" cy="369332"/>
          </a:xfrm>
          <a:prstGeom prst="rect">
            <a:avLst/>
          </a:prstGeom>
          <a:noFill/>
        </p:spPr>
        <p:txBody>
          <a:bodyPr wrap="none" rtlCol="0">
            <a:spAutoFit/>
          </a:bodyPr>
          <a:lstStyle/>
          <a:p>
            <a:r>
              <a:rPr lang="en-US" i="1" dirty="0" smtClean="0"/>
              <a:t>Add dyad-specific features</a:t>
            </a:r>
            <a:endParaRPr lang="en-US" i="1" dirty="0"/>
          </a:p>
        </p:txBody>
      </p:sp>
      <p:sp>
        <p:nvSpPr>
          <p:cNvPr id="15" name="TextBox 14"/>
          <p:cNvSpPr txBox="1"/>
          <p:nvPr/>
        </p:nvSpPr>
        <p:spPr>
          <a:xfrm>
            <a:off x="186573" y="1074431"/>
            <a:ext cx="8081127" cy="584775"/>
          </a:xfrm>
          <a:prstGeom prst="rect">
            <a:avLst/>
          </a:prstGeom>
          <a:noFill/>
        </p:spPr>
        <p:txBody>
          <a:bodyPr wrap="square" rtlCol="0">
            <a:spAutoFit/>
          </a:bodyPr>
          <a:lstStyle/>
          <a:p>
            <a:r>
              <a:rPr lang="en-US" sz="1600" dirty="0"/>
              <a:t>Goal is to build a probability model for edges in the </a:t>
            </a:r>
            <a:r>
              <a:rPr lang="en-US" sz="1600" dirty="0" smtClean="0"/>
              <a:t>network (</a:t>
            </a:r>
            <a:r>
              <a:rPr lang="en-US" sz="1600" dirty="0" err="1" smtClean="0"/>
              <a:t>Y</a:t>
            </a:r>
            <a:r>
              <a:rPr lang="en-US" sz="1600" baseline="-25000" dirty="0" err="1" smtClean="0"/>
              <a:t>ij</a:t>
            </a:r>
            <a:r>
              <a:rPr lang="en-US" sz="1600" dirty="0" smtClean="0"/>
              <a:t>) as </a:t>
            </a:r>
            <a:r>
              <a:rPr lang="en-US" sz="1600" dirty="0"/>
              <a:t>a function of features of </a:t>
            </a:r>
            <a:r>
              <a:rPr lang="en-US" sz="1600" i="1" dirty="0" err="1"/>
              <a:t>i</a:t>
            </a:r>
            <a:r>
              <a:rPr lang="en-US" sz="1600" dirty="0"/>
              <a:t> (</a:t>
            </a:r>
            <a:r>
              <a:rPr lang="en-US" sz="1600" b="1" dirty="0"/>
              <a:t>X</a:t>
            </a:r>
            <a:r>
              <a:rPr lang="en-US" sz="1600" dirty="0"/>
              <a:t>), features of </a:t>
            </a:r>
            <a:r>
              <a:rPr lang="en-US" sz="1600" i="1" dirty="0"/>
              <a:t>j</a:t>
            </a:r>
            <a:r>
              <a:rPr lang="en-US" sz="1600" dirty="0"/>
              <a:t>(</a:t>
            </a:r>
            <a:r>
              <a:rPr lang="en-US" sz="1600" b="1" dirty="0"/>
              <a:t>Z</a:t>
            </a:r>
            <a:r>
              <a:rPr lang="en-US" sz="1600" dirty="0"/>
              <a:t>) and dyad-specific features (</a:t>
            </a:r>
            <a:r>
              <a:rPr lang="en-US" sz="1600" b="1" dirty="0"/>
              <a:t>Q</a:t>
            </a:r>
            <a:r>
              <a:rPr lang="en-US" sz="1600" dirty="0" smtClean="0"/>
              <a:t>).  </a:t>
            </a:r>
            <a:endParaRPr lang="en-US" sz="1600" dirty="0"/>
          </a:p>
        </p:txBody>
      </p:sp>
      <p:sp>
        <p:nvSpPr>
          <p:cNvPr id="19"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a:t>
            </a:r>
            <a:endParaRPr lang="en-US" altLang="en-US" sz="1600" i="1" dirty="0"/>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18449" t="2329" r="14061" b="7059"/>
          <a:stretch/>
        </p:blipFill>
        <p:spPr>
          <a:xfrm>
            <a:off x="4366528" y="2181404"/>
            <a:ext cx="4114800" cy="4143375"/>
          </a:xfrm>
          <a:prstGeom prst="rect">
            <a:avLst/>
          </a:prstGeom>
        </p:spPr>
      </p:pic>
      <p:sp>
        <p:nvSpPr>
          <p:cNvPr id="3" name="TextBox 2"/>
          <p:cNvSpPr txBox="1"/>
          <p:nvPr/>
        </p:nvSpPr>
        <p:spPr>
          <a:xfrm>
            <a:off x="409576" y="2457450"/>
            <a:ext cx="3810000" cy="3139321"/>
          </a:xfrm>
          <a:prstGeom prst="rect">
            <a:avLst/>
          </a:prstGeom>
          <a:noFill/>
        </p:spPr>
        <p:txBody>
          <a:bodyPr wrap="square" rtlCol="0">
            <a:spAutoFit/>
          </a:bodyPr>
          <a:lstStyle/>
          <a:p>
            <a:r>
              <a:rPr lang="en-US" dirty="0" smtClean="0"/>
              <a:t>This simple model does OK…</a:t>
            </a:r>
          </a:p>
          <a:p>
            <a:r>
              <a:rPr lang="en-US" dirty="0"/>
              <a:t> </a:t>
            </a:r>
            <a:r>
              <a:rPr lang="en-US" dirty="0" smtClean="0"/>
              <a:t>- Bold cells tend to be high-probability</a:t>
            </a:r>
          </a:p>
          <a:p>
            <a:r>
              <a:rPr lang="en-US" dirty="0"/>
              <a:t> </a:t>
            </a:r>
            <a:r>
              <a:rPr lang="en-US" dirty="0" smtClean="0"/>
              <a:t>- But some clear </a:t>
            </a:r>
            <a:r>
              <a:rPr lang="en-US" dirty="0" smtClean="0">
                <a:solidFill>
                  <a:srgbClr val="7030A0"/>
                </a:solidFill>
              </a:rPr>
              <a:t>misses</a:t>
            </a:r>
          </a:p>
          <a:p>
            <a:r>
              <a:rPr lang="en-US" dirty="0">
                <a:solidFill>
                  <a:srgbClr val="7030A0"/>
                </a:solidFill>
              </a:rPr>
              <a:t> </a:t>
            </a:r>
            <a:r>
              <a:rPr lang="en-US" dirty="0" smtClean="0">
                <a:solidFill>
                  <a:srgbClr val="000000"/>
                </a:solidFill>
              </a:rPr>
              <a:t>- and false </a:t>
            </a:r>
            <a:r>
              <a:rPr lang="en-US" dirty="0" smtClean="0">
                <a:solidFill>
                  <a:srgbClr val="008000"/>
                </a:solidFill>
              </a:rPr>
              <a:t>positives</a:t>
            </a:r>
          </a:p>
          <a:p>
            <a:endParaRPr lang="en-US" dirty="0">
              <a:solidFill>
                <a:srgbClr val="008000"/>
              </a:solidFill>
            </a:endParaRPr>
          </a:p>
          <a:p>
            <a:r>
              <a:rPr lang="en-US" dirty="0" smtClean="0">
                <a:solidFill>
                  <a:srgbClr val="000000"/>
                </a:solidFill>
              </a:rPr>
              <a:t>We miss because (a) poor model specification or (b) poor model estimation.</a:t>
            </a:r>
          </a:p>
          <a:p>
            <a:endParaRPr lang="en-US" dirty="0">
              <a:solidFill>
                <a:srgbClr val="000000"/>
              </a:solidFill>
            </a:endParaRPr>
          </a:p>
          <a:p>
            <a:r>
              <a:rPr lang="en-US" dirty="0" smtClean="0">
                <a:solidFill>
                  <a:srgbClr val="000000"/>
                </a:solidFill>
              </a:rPr>
              <a:t>Most of the work in the last few years has been on fixing these problems.</a:t>
            </a:r>
          </a:p>
        </p:txBody>
      </p:sp>
      <p:sp>
        <p:nvSpPr>
          <p:cNvPr id="4" name="Rectangle 3"/>
          <p:cNvSpPr/>
          <p:nvPr/>
        </p:nvSpPr>
        <p:spPr>
          <a:xfrm>
            <a:off x="4400550" y="3448049"/>
            <a:ext cx="381000" cy="390525"/>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6570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296863" y="1330325"/>
            <a:ext cx="840898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0" dirty="0" smtClean="0">
                <a:latin typeface="Times New Roman" panose="02020603050405020304" pitchFamily="18" charset="0"/>
              </a:rPr>
              <a:t>A key twist on this simple model above is that while we work with dyads (i.e. our observations in the dataset will be </a:t>
            </a:r>
            <a:r>
              <a:rPr lang="en-US" altLang="en-US" sz="2000" b="0" dirty="0" err="1" smtClean="0">
                <a:latin typeface="Times New Roman" panose="02020603050405020304" pitchFamily="18" charset="0"/>
              </a:rPr>
              <a:t>ij</a:t>
            </a:r>
            <a:r>
              <a:rPr lang="en-US" altLang="en-US" sz="2000" b="0" dirty="0" smtClean="0">
                <a:latin typeface="Times New Roman" panose="02020603050405020304" pitchFamily="18" charset="0"/>
              </a:rPr>
              <a:t> dyads), the model is of the entire network – including all the dependencies. </a:t>
            </a:r>
          </a:p>
          <a:p>
            <a:pPr eaLnBrk="1" hangingPunct="1">
              <a:spcBef>
                <a:spcPct val="0"/>
              </a:spcBef>
              <a:buFontTx/>
              <a:buNone/>
            </a:pPr>
            <a:endParaRPr lang="en-US" altLang="en-US" sz="2000" b="0" dirty="0">
              <a:latin typeface="Times New Roman" panose="02020603050405020304" pitchFamily="18" charset="0"/>
            </a:endParaRPr>
          </a:p>
          <a:p>
            <a:pPr eaLnBrk="1" hangingPunct="1">
              <a:spcBef>
                <a:spcPct val="0"/>
              </a:spcBef>
              <a:buFontTx/>
              <a:buNone/>
            </a:pPr>
            <a:r>
              <a:rPr lang="en-US" altLang="en-US" sz="2000" b="0" dirty="0">
                <a:latin typeface="Times New Roman" panose="02020603050405020304" pitchFamily="18" charset="0"/>
              </a:rPr>
              <a:t>Substantively, the approach is to </a:t>
            </a:r>
            <a:r>
              <a:rPr lang="en-US" altLang="en-US" sz="2000" b="0" i="1" u="sng" dirty="0">
                <a:latin typeface="Times New Roman" panose="02020603050405020304" pitchFamily="18" charset="0"/>
              </a:rPr>
              <a:t>ask whether the graph in question is an element of the class of all random graphs with the given known elements.</a:t>
            </a:r>
            <a:r>
              <a:rPr lang="en-US" altLang="en-US" sz="2000" b="0" dirty="0">
                <a:latin typeface="Times New Roman" panose="02020603050405020304" pitchFamily="18" charset="0"/>
              </a:rPr>
              <a:t>  For example, all graphs with  5 nodes and 3 edges, or, put probabilistically, the probability of observing the current graph given the conditions.</a:t>
            </a:r>
            <a:endParaRPr lang="en-US" altLang="en-US" sz="2000" b="0" i="1" dirty="0">
              <a:latin typeface="Times New Roman" panose="02020603050405020304" pitchFamily="18" charset="0"/>
            </a:endParaRPr>
          </a:p>
        </p:txBody>
      </p:sp>
      <p:sp>
        <p:nvSpPr>
          <p:cNvPr id="4"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a:t>
            </a:r>
            <a:endParaRPr lang="en-US" altLang="en-US" sz="1600" i="1" dirty="0"/>
          </a:p>
        </p:txBody>
      </p:sp>
    </p:spTree>
    <p:extLst>
      <p:ext uri="{BB962C8B-B14F-4D97-AF65-F5344CB8AC3E}">
        <p14:creationId xmlns:p14="http://schemas.microsoft.com/office/powerpoint/2010/main" val="11175775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Text Box 3"/>
          <p:cNvSpPr txBox="1">
            <a:spLocks noChangeArrowheads="1"/>
          </p:cNvSpPr>
          <p:nvPr/>
        </p:nvSpPr>
        <p:spPr bwMode="auto">
          <a:xfrm>
            <a:off x="420688" y="1181100"/>
            <a:ext cx="83851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0" dirty="0">
                <a:latin typeface="Times New Roman" panose="02020603050405020304" pitchFamily="18" charset="0"/>
              </a:rPr>
              <a:t>The “p1” model of Holland and </a:t>
            </a:r>
            <a:r>
              <a:rPr lang="en-US" altLang="en-US" sz="2400" b="0" dirty="0" err="1">
                <a:latin typeface="Times New Roman" panose="02020603050405020304" pitchFamily="18" charset="0"/>
              </a:rPr>
              <a:t>Leinhardt</a:t>
            </a:r>
            <a:r>
              <a:rPr lang="en-US" altLang="en-US" sz="2400" b="0" dirty="0">
                <a:latin typeface="Times New Roman" panose="02020603050405020304" pitchFamily="18" charset="0"/>
              </a:rPr>
              <a:t> is the classic foundation – the basic idea is that you can generate a statistical model of the network by predicting the counts of types of ties (</a:t>
            </a:r>
            <a:r>
              <a:rPr lang="en-US" altLang="en-US" sz="2400" b="0" dirty="0" err="1">
                <a:latin typeface="Times New Roman" panose="02020603050405020304" pitchFamily="18" charset="0"/>
              </a:rPr>
              <a:t>asym</a:t>
            </a:r>
            <a:r>
              <a:rPr lang="en-US" altLang="en-US" sz="2400" b="0" dirty="0">
                <a:latin typeface="Times New Roman" panose="02020603050405020304" pitchFamily="18" charset="0"/>
              </a:rPr>
              <a:t>, null, </a:t>
            </a:r>
            <a:r>
              <a:rPr lang="en-US" altLang="en-US" sz="2400" b="0" dirty="0" err="1">
                <a:latin typeface="Times New Roman" panose="02020603050405020304" pitchFamily="18" charset="0"/>
              </a:rPr>
              <a:t>sym</a:t>
            </a:r>
            <a:r>
              <a:rPr lang="en-US" altLang="en-US" sz="2400" b="0" dirty="0">
                <a:latin typeface="Times New Roman" panose="02020603050405020304" pitchFamily="18" charset="0"/>
              </a:rPr>
              <a:t>).  They formulate a log-linear model for these counts; but the model is equivalent to a logit model on the dyads:</a:t>
            </a:r>
            <a:endParaRPr lang="en-US" altLang="en-US" sz="2400" b="0" dirty="0">
              <a:latin typeface="CMR12" charset="0"/>
            </a:endParaRPr>
          </a:p>
          <a:p>
            <a:pPr eaLnBrk="1" hangingPunct="1">
              <a:spcBef>
                <a:spcPct val="0"/>
              </a:spcBef>
              <a:buFontTx/>
              <a:buChar char="-"/>
            </a:pPr>
            <a:endParaRPr lang="en-US" altLang="en-US" sz="2400" b="0" dirty="0">
              <a:latin typeface="CMR12" charset="0"/>
            </a:endParaRPr>
          </a:p>
        </p:txBody>
      </p:sp>
      <p:sp>
        <p:nvSpPr>
          <p:cNvPr id="175108" name="Rectangle 5"/>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5109" name="Rectangle 6"/>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5111" name="Text Box 8"/>
          <p:cNvSpPr txBox="1">
            <a:spLocks noChangeArrowheads="1"/>
          </p:cNvSpPr>
          <p:nvPr/>
        </p:nvSpPr>
        <p:spPr bwMode="auto">
          <a:xfrm>
            <a:off x="506413" y="4652745"/>
            <a:ext cx="85121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0" dirty="0">
                <a:latin typeface="Times New Roman" panose="02020603050405020304" pitchFamily="18" charset="0"/>
              </a:rPr>
              <a:t>Note the subscripts!  This implies a </a:t>
            </a:r>
            <a:r>
              <a:rPr lang="en-US" altLang="en-US" sz="2400" b="0" u="sng" dirty="0">
                <a:latin typeface="Times New Roman" panose="02020603050405020304" pitchFamily="18" charset="0"/>
              </a:rPr>
              <a:t>distinct parameter </a:t>
            </a:r>
            <a:r>
              <a:rPr lang="en-US" altLang="en-US" sz="2400" b="0" dirty="0">
                <a:latin typeface="Times New Roman" panose="02020603050405020304" pitchFamily="18" charset="0"/>
              </a:rPr>
              <a:t>for every node </a:t>
            </a:r>
            <a:r>
              <a:rPr lang="en-US" altLang="en-US" sz="2400" b="0" i="1" dirty="0" err="1">
                <a:latin typeface="Times New Roman" panose="02020603050405020304" pitchFamily="18" charset="0"/>
              </a:rPr>
              <a:t>i</a:t>
            </a:r>
            <a:r>
              <a:rPr lang="en-US" altLang="en-US" sz="2400" b="0" dirty="0">
                <a:latin typeface="Times New Roman" panose="02020603050405020304" pitchFamily="18" charset="0"/>
              </a:rPr>
              <a:t> and </a:t>
            </a:r>
            <a:r>
              <a:rPr lang="en-US" altLang="en-US" sz="2400" b="0" i="1" dirty="0">
                <a:latin typeface="Times New Roman" panose="02020603050405020304" pitchFamily="18" charset="0"/>
              </a:rPr>
              <a:t>j</a:t>
            </a:r>
            <a:r>
              <a:rPr lang="en-US" altLang="en-US" sz="2400" b="0" dirty="0">
                <a:latin typeface="Times New Roman" panose="02020603050405020304" pitchFamily="18" charset="0"/>
              </a:rPr>
              <a:t> in the model, plus one for reciprocity.</a:t>
            </a:r>
          </a:p>
        </p:txBody>
      </p:sp>
      <p:sp>
        <p:nvSpPr>
          <p:cNvPr id="8"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a:t>
            </a:r>
            <a:endParaRPr lang="en-US" altLang="en-US" sz="1600" i="1" dirty="0"/>
          </a:p>
        </p:txBody>
      </p:sp>
      <mc:AlternateContent xmlns:mc="http://schemas.openxmlformats.org/markup-compatibility/2006" xmlns:a14="http://schemas.microsoft.com/office/drawing/2010/main">
        <mc:Choice Requires="a14">
          <p:sp>
            <p:nvSpPr>
              <p:cNvPr id="2" name="TextBox 1"/>
              <p:cNvSpPr txBox="1"/>
              <p:nvPr/>
            </p:nvSpPr>
            <p:spPr>
              <a:xfrm>
                <a:off x="1657350" y="3742442"/>
                <a:ext cx="6591300" cy="496418"/>
              </a:xfrm>
              <a:prstGeom prst="rect">
                <a:avLst/>
              </a:prstGeom>
              <a:noFill/>
            </p:spPr>
            <p:txBody>
              <a:bodyPr wrap="square" lIns="0" tIns="0" rIns="0" bIns="0" rtlCol="0">
                <a:spAutoFit/>
              </a:bodyPr>
              <a:lstStyle/>
              <a:p>
                <a14:m>
                  <m:oMath xmlns:m="http://schemas.openxmlformats.org/officeDocument/2006/math">
                    <m:r>
                      <a:rPr lang="en-US" sz="2800" b="0" i="1" smtClean="0">
                        <a:latin typeface="Cambria Math" panose="02040503050406030204" pitchFamily="18" charset="0"/>
                      </a:rPr>
                      <m:t>𝑙𝑜𝑔𝑖𝑡</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𝑖𝑗</m:t>
                            </m:r>
                          </m:sub>
                        </m:sSub>
                        <m:r>
                          <a:rPr lang="en-US" sz="2800" b="0" i="1" smtClean="0">
                            <a:latin typeface="Cambria Math" panose="02040503050406030204" pitchFamily="18" charset="0"/>
                          </a:rPr>
                          <m:t>=1</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𝑋</m:t>
                        </m:r>
                      </m:e>
                      <m:sub>
                        <m:r>
                          <a:rPr lang="en-US" sz="2800" b="0" i="1" smtClean="0">
                            <a:latin typeface="Cambria Math" panose="02040503050406030204" pitchFamily="18" charset="0"/>
                            <a:ea typeface="Cambria Math" panose="02040503050406030204" pitchFamily="18" charset="0"/>
                          </a:rPr>
                          <m:t>𝑖𝑗</m:t>
                        </m:r>
                      </m:sub>
                    </m:sSub>
                  </m:oMath>
                </a14:m>
                <a:r>
                  <a:rPr lang="en-US" sz="2800" dirty="0" smtClean="0"/>
                  <a:t>)</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1657350" y="3742442"/>
                <a:ext cx="6591300" cy="496418"/>
              </a:xfrm>
              <a:prstGeom prst="rect">
                <a:avLst/>
              </a:prstGeom>
              <a:blipFill>
                <a:blip r:embed="rId2"/>
                <a:stretch>
                  <a:fillRect t="-17284" b="-34568"/>
                </a:stretch>
              </a:blipFill>
            </p:spPr>
            <p:txBody>
              <a:bodyPr/>
              <a:lstStyle/>
              <a:p>
                <a:r>
                  <a:rPr lang="en-US">
                    <a:noFill/>
                  </a:rPr>
                  <a:t> </a:t>
                </a:r>
              </a:p>
            </p:txBody>
          </p:sp>
        </mc:Fallback>
      </mc:AlternateContent>
    </p:spTree>
    <p:extLst>
      <p:ext uri="{BB962C8B-B14F-4D97-AF65-F5344CB8AC3E}">
        <p14:creationId xmlns:p14="http://schemas.microsoft.com/office/powerpoint/2010/main" val="3922065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111" y="2145346"/>
            <a:ext cx="7595623" cy="1200329"/>
          </a:xfrm>
          <a:prstGeom prst="rect">
            <a:avLst/>
          </a:prstGeom>
          <a:noFill/>
        </p:spPr>
        <p:txBody>
          <a:bodyPr wrap="square" rtlCol="0">
            <a:spAutoFit/>
          </a:bodyPr>
          <a:lstStyle/>
          <a:p>
            <a:r>
              <a:rPr lang="en-US" dirty="0" smtClean="0"/>
              <a:t>That is we can think of this as either a graph of </a:t>
            </a:r>
            <a:r>
              <a:rPr lang="en-US" i="1" dirty="0" smtClean="0"/>
              <a:t>n</a:t>
            </a:r>
            <a:r>
              <a:rPr lang="en-US" dirty="0" smtClean="0"/>
              <a:t> nodes and assume all edges have equal probability of being present (G(</a:t>
            </a:r>
            <a:r>
              <a:rPr lang="en-US" dirty="0" err="1" smtClean="0"/>
              <a:t>N,p</a:t>
            </a:r>
            <a:r>
              <a:rPr lang="en-US" dirty="0" smtClean="0"/>
              <a:t>)) or we can imagine a (set of)  graph(s) chosen at random from the set of </a:t>
            </a:r>
            <a:r>
              <a:rPr lang="en-US" u="sng" dirty="0" smtClean="0"/>
              <a:t>all </a:t>
            </a:r>
            <a:r>
              <a:rPr lang="en-US" dirty="0" smtClean="0"/>
              <a:t>graphs with </a:t>
            </a:r>
            <a:r>
              <a:rPr lang="en-US" i="1" dirty="0" smtClean="0"/>
              <a:t>n</a:t>
            </a:r>
            <a:r>
              <a:rPr lang="en-US" dirty="0" smtClean="0"/>
              <a:t> nodes and </a:t>
            </a:r>
            <a:r>
              <a:rPr lang="en-US" i="1" dirty="0" smtClean="0"/>
              <a:t>m</a:t>
            </a:r>
            <a:r>
              <a:rPr lang="en-US" dirty="0" smtClean="0"/>
              <a:t> edges (G(N,M)).</a:t>
            </a:r>
          </a:p>
        </p:txBody>
      </p:sp>
      <p:grpSp>
        <p:nvGrpSpPr>
          <p:cNvPr id="3" name="Group 2"/>
          <p:cNvGrpSpPr/>
          <p:nvPr/>
        </p:nvGrpSpPr>
        <p:grpSpPr>
          <a:xfrm>
            <a:off x="3805822" y="3455529"/>
            <a:ext cx="4056397" cy="2861972"/>
            <a:chOff x="3196169" y="2093304"/>
            <a:chExt cx="6208664" cy="3864145"/>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6262" y="2093304"/>
              <a:ext cx="5532803" cy="332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96169" y="5598467"/>
              <a:ext cx="6208664" cy="358982"/>
            </a:xfrm>
            <a:prstGeom prst="rect">
              <a:avLst/>
            </a:prstGeom>
            <a:noFill/>
          </p:spPr>
          <p:txBody>
            <a:bodyPr wrap="none" rtlCol="0">
              <a:spAutoFit/>
            </a:bodyPr>
            <a:lstStyle/>
            <a:p>
              <a:r>
                <a:rPr lang="en-US" sz="1100" dirty="0" smtClean="0"/>
                <a:t>Number of unique undirected graph patterns by number of nodes</a:t>
              </a:r>
              <a:endParaRPr lang="en-US" sz="1100" dirty="0"/>
            </a:p>
          </p:txBody>
        </p:sp>
      </p:grpSp>
      <p:sp>
        <p:nvSpPr>
          <p:cNvPr id="4" name="TextBox 3"/>
          <p:cNvSpPr txBox="1"/>
          <p:nvPr/>
        </p:nvSpPr>
        <p:spPr>
          <a:xfrm>
            <a:off x="529806" y="3687364"/>
            <a:ext cx="3150170" cy="1477328"/>
          </a:xfrm>
          <a:prstGeom prst="rect">
            <a:avLst/>
          </a:prstGeom>
          <a:noFill/>
        </p:spPr>
        <p:txBody>
          <a:bodyPr wrap="square" rtlCol="0">
            <a:spAutoFit/>
          </a:bodyPr>
          <a:lstStyle/>
          <a:p>
            <a:r>
              <a:rPr lang="en-US" dirty="0" smtClean="0"/>
              <a:t>But, enumeration is usually impossible…so we use construction rules that ensure even probability of all graphs in the space.</a:t>
            </a:r>
            <a:endParaRPr lang="en-US" dirty="0"/>
          </a:p>
        </p:txBody>
      </p:sp>
      <p:sp>
        <p:nvSpPr>
          <p:cNvPr id="9" name="TextBox 8"/>
          <p:cNvSpPr txBox="1"/>
          <p:nvPr/>
        </p:nvSpPr>
        <p:spPr>
          <a:xfrm>
            <a:off x="0" y="6396335"/>
            <a:ext cx="9078012" cy="461665"/>
          </a:xfrm>
          <a:prstGeom prst="rect">
            <a:avLst/>
          </a:prstGeom>
          <a:noFill/>
        </p:spPr>
        <p:txBody>
          <a:bodyPr wrap="square" rtlCol="0">
            <a:spAutoFit/>
          </a:bodyPr>
          <a:lstStyle/>
          <a:p>
            <a:r>
              <a:rPr lang="en-US" sz="1200" dirty="0" smtClean="0"/>
              <a:t>* Note a subtle difference here: the G(N,P) model will have random variability in number of edges due to random chance…ignorable in limit of large networks.</a:t>
            </a:r>
            <a:endParaRPr lang="en-US" sz="1200" dirty="0"/>
          </a:p>
        </p:txBody>
      </p:sp>
      <p:sp>
        <p:nvSpPr>
          <p:cNvPr id="10" name="TextBox 9"/>
          <p:cNvSpPr txBox="1"/>
          <p:nvPr/>
        </p:nvSpPr>
        <p:spPr>
          <a:xfrm>
            <a:off x="226244" y="188537"/>
            <a:ext cx="3127779" cy="646331"/>
          </a:xfrm>
          <a:prstGeom prst="rect">
            <a:avLst/>
          </a:prstGeom>
          <a:noFill/>
        </p:spPr>
        <p:txBody>
          <a:bodyPr wrap="none" rtlCol="0">
            <a:spAutoFit/>
          </a:bodyPr>
          <a:lstStyle/>
          <a:p>
            <a:r>
              <a:rPr lang="en-US" dirty="0" smtClean="0">
                <a:latin typeface="Calibri" panose="020F0502020204030204" pitchFamily="34" charset="0"/>
                <a:cs typeface="Calibri" panose="020F0502020204030204" pitchFamily="34" charset="0"/>
              </a:rPr>
              <a:t>Statistical Models for Networks</a:t>
            </a:r>
          </a:p>
          <a:p>
            <a:r>
              <a:rPr lang="en-US" i="1" dirty="0" smtClean="0">
                <a:latin typeface="Calibri" panose="020F0502020204030204" pitchFamily="34" charset="0"/>
                <a:cs typeface="Calibri" panose="020F0502020204030204" pitchFamily="34" charset="0"/>
              </a:rPr>
              <a:t>Simple random graphs</a:t>
            </a:r>
            <a:endParaRPr lang="en-US" i="1" dirty="0">
              <a:latin typeface="Calibri" panose="020F0502020204030204" pitchFamily="34" charset="0"/>
              <a:cs typeface="Calibri" panose="020F0502020204030204" pitchFamily="34" charset="0"/>
            </a:endParaRPr>
          </a:p>
        </p:txBody>
      </p:sp>
      <p:sp>
        <p:nvSpPr>
          <p:cNvPr id="11" name="TextBox 10"/>
          <p:cNvSpPr txBox="1"/>
          <p:nvPr/>
        </p:nvSpPr>
        <p:spPr>
          <a:xfrm>
            <a:off x="434111" y="1143181"/>
            <a:ext cx="7296346" cy="923330"/>
          </a:xfrm>
          <a:prstGeom prst="rect">
            <a:avLst/>
          </a:prstGeom>
          <a:noFill/>
        </p:spPr>
        <p:txBody>
          <a:bodyPr wrap="square" rtlCol="0">
            <a:spAutoFit/>
          </a:bodyPr>
          <a:lstStyle/>
          <a:p>
            <a:r>
              <a:rPr lang="en-US" dirty="0" smtClean="0"/>
              <a:t>Note a core difficulty: We want to compare our observed network to the class of  all graphs (with similar properties), </a:t>
            </a:r>
            <a:r>
              <a:rPr lang="en-US" i="1" dirty="0" smtClean="0"/>
              <a:t>but we have no sampling frame of graphs</a:t>
            </a:r>
            <a:r>
              <a:rPr lang="en-US" dirty="0" smtClean="0"/>
              <a:t>.</a:t>
            </a:r>
            <a:endParaRPr lang="en-US" dirty="0"/>
          </a:p>
        </p:txBody>
      </p:sp>
    </p:spTree>
    <p:extLst>
      <p:ext uri="{BB962C8B-B14F-4D97-AF65-F5344CB8AC3E}">
        <p14:creationId xmlns:p14="http://schemas.microsoft.com/office/powerpoint/2010/main" val="39726484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5"/>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6132" name="Rectangle 6"/>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76133" name="Picture 9"/>
          <p:cNvPicPr>
            <a:picLocks noChangeAspect="1" noChangeArrowheads="1"/>
          </p:cNvPicPr>
          <p:nvPr/>
        </p:nvPicPr>
        <p:blipFill>
          <a:blip r:embed="rId2">
            <a:extLst>
              <a:ext uri="{28A0092B-C50C-407E-A947-70E740481C1C}">
                <a14:useLocalDpi xmlns:a14="http://schemas.microsoft.com/office/drawing/2010/main" val="0"/>
              </a:ext>
            </a:extLst>
          </a:blip>
          <a:srcRect l="12500" t="8203" r="20625" b="33594"/>
          <a:stretch>
            <a:fillRect/>
          </a:stretch>
        </p:blipFill>
        <p:spPr bwMode="auto">
          <a:xfrm>
            <a:off x="533400" y="1069975"/>
            <a:ext cx="716280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4" name="Picture 10"/>
          <p:cNvPicPr>
            <a:picLocks noChangeAspect="1" noChangeArrowheads="1"/>
          </p:cNvPicPr>
          <p:nvPr/>
        </p:nvPicPr>
        <p:blipFill>
          <a:blip r:embed="rId3">
            <a:extLst>
              <a:ext uri="{28A0092B-C50C-407E-A947-70E740481C1C}">
                <a14:useLocalDpi xmlns:a14="http://schemas.microsoft.com/office/drawing/2010/main" val="0"/>
              </a:ext>
            </a:extLst>
          </a:blip>
          <a:srcRect r="57047" b="4196"/>
          <a:stretch>
            <a:fillRect/>
          </a:stretch>
        </p:blipFill>
        <p:spPr bwMode="auto">
          <a:xfrm>
            <a:off x="5780088" y="576263"/>
            <a:ext cx="3121025" cy="610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a:t>
            </a:r>
            <a:endParaRPr lang="en-US" altLang="en-US" sz="1600" i="1" dirty="0"/>
          </a:p>
        </p:txBody>
      </p:sp>
    </p:spTree>
    <p:extLst>
      <p:ext uri="{BB962C8B-B14F-4D97-AF65-F5344CB8AC3E}">
        <p14:creationId xmlns:p14="http://schemas.microsoft.com/office/powerpoint/2010/main" val="24602066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3"/>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7156" name="Rectangle 4"/>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77157" name="Picture 7"/>
          <p:cNvPicPr>
            <a:picLocks noChangeAspect="1" noChangeArrowheads="1"/>
          </p:cNvPicPr>
          <p:nvPr/>
        </p:nvPicPr>
        <p:blipFill>
          <a:blip r:embed="rId2">
            <a:extLst>
              <a:ext uri="{28A0092B-C50C-407E-A947-70E740481C1C}">
                <a14:useLocalDpi xmlns:a14="http://schemas.microsoft.com/office/drawing/2010/main" val="0"/>
              </a:ext>
            </a:extLst>
          </a:blip>
          <a:srcRect l="32916" t="36272" r="16667" b="31111"/>
          <a:stretch>
            <a:fillRect/>
          </a:stretch>
        </p:blipFill>
        <p:spPr bwMode="auto">
          <a:xfrm>
            <a:off x="571500" y="1349375"/>
            <a:ext cx="795655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8" name="Text Box 8"/>
          <p:cNvSpPr txBox="1">
            <a:spLocks noChangeArrowheads="1"/>
          </p:cNvSpPr>
          <p:nvPr/>
        </p:nvSpPr>
        <p:spPr bwMode="auto">
          <a:xfrm>
            <a:off x="1254125" y="5311775"/>
            <a:ext cx="617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Results from SAS version on PROSPER datasets</a:t>
            </a:r>
          </a:p>
        </p:txBody>
      </p:sp>
      <p:sp>
        <p:nvSpPr>
          <p:cNvPr id="7"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a:t>
            </a:r>
            <a:endParaRPr lang="en-US" altLang="en-US" sz="1600" i="1" dirty="0"/>
          </a:p>
        </p:txBody>
      </p:sp>
    </p:spTree>
    <p:extLst>
      <p:ext uri="{BB962C8B-B14F-4D97-AF65-F5344CB8AC3E}">
        <p14:creationId xmlns:p14="http://schemas.microsoft.com/office/powerpoint/2010/main" val="23657725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Text Box 3"/>
          <p:cNvSpPr txBox="1">
            <a:spLocks noChangeArrowheads="1"/>
          </p:cNvSpPr>
          <p:nvPr/>
        </p:nvSpPr>
        <p:spPr bwMode="auto">
          <a:xfrm>
            <a:off x="420688" y="1181100"/>
            <a:ext cx="83851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Once you know the basic model format, you can imagine other specifications:</a:t>
            </a:r>
            <a:endParaRPr lang="en-US" altLang="en-US" sz="2400">
              <a:latin typeface="CMR12" charset="0"/>
            </a:endParaRPr>
          </a:p>
        </p:txBody>
      </p:sp>
      <p:sp>
        <p:nvSpPr>
          <p:cNvPr id="178180" name="Rectangle 4"/>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8181" name="Rectangle 5"/>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8183" name="Text Box 7"/>
          <p:cNvSpPr txBox="1">
            <a:spLocks noChangeArrowheads="1"/>
          </p:cNvSpPr>
          <p:nvPr/>
        </p:nvSpPr>
        <p:spPr bwMode="auto">
          <a:xfrm>
            <a:off x="523875" y="4000500"/>
            <a:ext cx="851217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Times New Roman" panose="02020603050405020304" pitchFamily="18" charset="0"/>
              </a:rPr>
              <a:t>Key is to ensure that the specification doesn’t imply a linear dependency of terms.  </a:t>
            </a:r>
          </a:p>
          <a:p>
            <a:pPr eaLnBrk="1" hangingPunct="1">
              <a:spcBef>
                <a:spcPct val="0"/>
              </a:spcBef>
              <a:buFontTx/>
              <a:buNone/>
            </a:pPr>
            <a:endParaRPr lang="en-US" altLang="en-US" sz="2400" dirty="0">
              <a:latin typeface="Times New Roman" panose="02020603050405020304" pitchFamily="18" charset="0"/>
            </a:endParaRPr>
          </a:p>
          <a:p>
            <a:pPr eaLnBrk="1" hangingPunct="1">
              <a:spcBef>
                <a:spcPct val="0"/>
              </a:spcBef>
              <a:buFontTx/>
              <a:buNone/>
            </a:pPr>
            <a:r>
              <a:rPr lang="en-US" altLang="en-US" sz="2400" dirty="0">
                <a:latin typeface="Times New Roman" panose="02020603050405020304" pitchFamily="18" charset="0"/>
              </a:rPr>
              <a:t>Model fit is hard to </a:t>
            </a:r>
            <a:r>
              <a:rPr lang="en-US" altLang="en-US" sz="2400" dirty="0" smtClean="0">
                <a:latin typeface="Times New Roman" panose="02020603050405020304" pitchFamily="18" charset="0"/>
              </a:rPr>
              <a:t>judge, and for all but the simplest </a:t>
            </a:r>
            <a:r>
              <a:rPr lang="en-US" altLang="en-US" sz="2400" dirty="0" err="1" smtClean="0">
                <a:latin typeface="Times New Roman" panose="02020603050405020304" pitchFamily="18" charset="0"/>
              </a:rPr>
              <a:t>rhs</a:t>
            </a:r>
            <a:r>
              <a:rPr lang="en-US" altLang="en-US" sz="2400" dirty="0" smtClean="0">
                <a:latin typeface="Times New Roman" panose="02020603050405020304" pitchFamily="18" charset="0"/>
              </a:rPr>
              <a:t> </a:t>
            </a:r>
            <a:r>
              <a:rPr lang="en-US" altLang="en-US" sz="2400" dirty="0" smtClean="0">
                <a:latin typeface="Times New Roman" panose="02020603050405020304" pitchFamily="18" charset="0"/>
              </a:rPr>
              <a:t>features</a:t>
            </a:r>
            <a:r>
              <a:rPr lang="en-US" altLang="en-US" sz="2400" dirty="0" smtClean="0">
                <a:latin typeface="Times New Roman" panose="02020603050405020304" pitchFamily="18" charset="0"/>
              </a:rPr>
              <a:t>, the </a:t>
            </a:r>
            <a:r>
              <a:rPr lang="en-US" altLang="en-US" sz="2400" dirty="0" err="1">
                <a:latin typeface="Times New Roman" panose="02020603050405020304" pitchFamily="18" charset="0"/>
              </a:rPr>
              <a:t>se’s</a:t>
            </a:r>
            <a:r>
              <a:rPr lang="en-US" altLang="en-US" sz="2400" dirty="0">
                <a:latin typeface="Times New Roman" panose="02020603050405020304" pitchFamily="18" charset="0"/>
              </a:rPr>
              <a:t> are “</a:t>
            </a:r>
            <a:r>
              <a:rPr lang="en-US" altLang="en-US" sz="2400" dirty="0" smtClean="0">
                <a:latin typeface="Times New Roman" panose="02020603050405020304" pitchFamily="18" charset="0"/>
              </a:rPr>
              <a:t>approximate.”   </a:t>
            </a:r>
          </a:p>
          <a:p>
            <a:pPr eaLnBrk="1" hangingPunct="1">
              <a:spcBef>
                <a:spcPct val="0"/>
              </a:spcBef>
              <a:buFontTx/>
              <a:buNone/>
            </a:pPr>
            <a:endParaRPr lang="en-US" altLang="en-US" sz="2400" dirty="0">
              <a:latin typeface="Times New Roman" panose="02020603050405020304" pitchFamily="18" charset="0"/>
            </a:endParaRPr>
          </a:p>
          <a:p>
            <a:pPr eaLnBrk="1" hangingPunct="1">
              <a:spcBef>
                <a:spcPct val="0"/>
              </a:spcBef>
              <a:buFontTx/>
              <a:buNone/>
            </a:pPr>
            <a:r>
              <a:rPr lang="en-US" altLang="en-US" sz="2400" dirty="0" smtClean="0">
                <a:latin typeface="Times New Roman" panose="02020603050405020304" pitchFamily="18" charset="0"/>
              </a:rPr>
              <a:t>How to fix the inference problem?</a:t>
            </a:r>
            <a:endParaRPr lang="en-US" altLang="en-US" sz="2400"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752474" y="2368709"/>
                <a:ext cx="8601075" cy="2015808"/>
              </a:xfrm>
              <a:prstGeom prst="rect">
                <a:avLst/>
              </a:prstGeom>
              <a:noFill/>
            </p:spPr>
            <p:txBody>
              <a:bodyPr wrap="squar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Logit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=1</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𝑖𝑗</m:t>
                        </m:r>
                      </m:sub>
                    </m:sSub>
                  </m:oMath>
                </a14:m>
                <a:r>
                  <a:rPr lang="en-US" sz="2400" dirty="0" smtClean="0"/>
                  <a:t>)</a:t>
                </a:r>
              </a:p>
              <a:p>
                <a:r>
                  <a:rPr lang="en-US" sz="2400" dirty="0" smtClean="0"/>
                  <a:t>Logit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𝑖𝑗</m:t>
                            </m:r>
                          </m:sub>
                        </m:sSub>
                        <m:r>
                          <a:rPr lang="en-US" sz="2400" i="1">
                            <a:latin typeface="Cambria Math" panose="02040503050406030204" pitchFamily="18" charset="0"/>
                          </a:rPr>
                          <m:t>=1</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r>
                          <a:rPr lang="en-US" sz="2400" b="0" i="1" smtClean="0">
                            <a:latin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𝑖𝑗</m:t>
                        </m:r>
                      </m:sub>
                    </m:sSub>
                  </m:oMath>
                </a14:m>
                <a:r>
                  <a:rPr lang="en-US" sz="2400" dirty="0" smtClean="0"/>
                  <a:t>) – differential reciprocity</a:t>
                </a:r>
              </a:p>
              <a:p>
                <a:r>
                  <a:rPr lang="en-US" sz="2400" dirty="0"/>
                  <a:t>Logit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𝑖𝑗</m:t>
                            </m:r>
                          </m:sub>
                        </m:sSub>
                        <m:r>
                          <a:rPr lang="en-US" sz="2400" i="1">
                            <a:latin typeface="Cambria Math" panose="02040503050406030204" pitchFamily="18" charset="0"/>
                          </a:rPr>
                          <m:t>=1</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a:latin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𝑖𝑗</m:t>
                        </m:r>
                      </m:sub>
                    </m:sSub>
                  </m:oMath>
                </a14:m>
                <a:r>
                  <a:rPr lang="en-US" sz="2400" dirty="0"/>
                  <a:t>) </a:t>
                </a:r>
                <a:r>
                  <a:rPr lang="en-US" sz="2400" dirty="0" smtClean="0"/>
                  <a:t>+ (node attributes)</a:t>
                </a:r>
                <a:endParaRPr lang="en-US" sz="2400" dirty="0"/>
              </a:p>
              <a:p>
                <a:endParaRPr lang="en-US" sz="2400" dirty="0"/>
              </a:p>
              <a:p>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474" y="2368709"/>
                <a:ext cx="8601075" cy="2015808"/>
              </a:xfrm>
              <a:prstGeom prst="rect">
                <a:avLst/>
              </a:prstGeom>
              <a:blipFill>
                <a:blip r:embed="rId2"/>
                <a:stretch>
                  <a:fillRect l="-2126" t="-3636"/>
                </a:stretch>
              </a:blipFill>
            </p:spPr>
            <p:txBody>
              <a:bodyPr/>
              <a:lstStyle/>
              <a:p>
                <a:r>
                  <a:rPr lang="en-US">
                    <a:noFill/>
                  </a:rPr>
                  <a:t> </a:t>
                </a:r>
              </a:p>
            </p:txBody>
          </p:sp>
        </mc:Fallback>
      </mc:AlternateContent>
      <p:sp>
        <p:nvSpPr>
          <p:cNvPr id="9"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a:t>
            </a:r>
            <a:endParaRPr lang="en-US" altLang="en-US" sz="1600" i="1" dirty="0"/>
          </a:p>
        </p:txBody>
      </p:sp>
    </p:spTree>
    <p:extLst>
      <p:ext uri="{BB962C8B-B14F-4D97-AF65-F5344CB8AC3E}">
        <p14:creationId xmlns:p14="http://schemas.microsoft.com/office/powerpoint/2010/main" val="1846234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p:cNvSpPr txBox="1">
            <a:spLocks noChangeArrowheads="1"/>
          </p:cNvSpPr>
          <p:nvPr/>
        </p:nvSpPr>
        <p:spPr bwMode="auto">
          <a:xfrm>
            <a:off x="969963" y="14890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b="0">
              <a:latin typeface="Times New Roman" panose="02020603050405020304" pitchFamily="18" charset="0"/>
            </a:endParaRPr>
          </a:p>
        </p:txBody>
      </p:sp>
      <p:sp>
        <p:nvSpPr>
          <p:cNvPr id="179204" name="Text Box 4"/>
          <p:cNvSpPr txBox="1">
            <a:spLocks noChangeArrowheads="1"/>
          </p:cNvSpPr>
          <p:nvPr/>
        </p:nvSpPr>
        <p:spPr bwMode="auto">
          <a:xfrm>
            <a:off x="250825" y="3759502"/>
            <a:ext cx="898515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0" dirty="0">
                <a:latin typeface="Times New Roman" panose="02020603050405020304" pitchFamily="18" charset="0"/>
              </a:rPr>
              <a:t>Where:</a:t>
            </a:r>
          </a:p>
          <a:p>
            <a:pPr eaLnBrk="1" hangingPunct="1">
              <a:spcBef>
                <a:spcPct val="0"/>
              </a:spcBef>
              <a:buFontTx/>
              <a:buNone/>
            </a:pPr>
            <a:r>
              <a:rPr lang="en-US" altLang="en-US" sz="2400" b="0" dirty="0" smtClean="0">
                <a:latin typeface="Symbol" panose="05050102010706020507" pitchFamily="18" charset="2"/>
              </a:rPr>
              <a:t>	q</a:t>
            </a:r>
            <a:r>
              <a:rPr lang="en-US" altLang="en-US" sz="2400" b="0" dirty="0" smtClean="0">
                <a:latin typeface="Times New Roman" panose="02020603050405020304" pitchFamily="18" charset="0"/>
              </a:rPr>
              <a:t> </a:t>
            </a:r>
            <a:r>
              <a:rPr lang="en-US" altLang="en-US" sz="2400" b="0" dirty="0">
                <a:latin typeface="Times New Roman" panose="02020603050405020304" pitchFamily="18" charset="0"/>
              </a:rPr>
              <a:t>is a vector of parameters (like regression coefficients)</a:t>
            </a:r>
          </a:p>
          <a:p>
            <a:pPr eaLnBrk="1" hangingPunct="1">
              <a:spcBef>
                <a:spcPct val="0"/>
              </a:spcBef>
              <a:buFontTx/>
              <a:buNone/>
            </a:pPr>
            <a:r>
              <a:rPr lang="en-US" altLang="en-US" sz="2400" b="0" i="1" dirty="0" smtClean="0">
                <a:latin typeface="Times New Roman" panose="02020603050405020304" pitchFamily="18" charset="0"/>
              </a:rPr>
              <a:t>	z</a:t>
            </a:r>
            <a:r>
              <a:rPr lang="en-US" altLang="en-US" sz="2400" b="0" dirty="0" smtClean="0">
                <a:latin typeface="Times New Roman" panose="02020603050405020304" pitchFamily="18" charset="0"/>
              </a:rPr>
              <a:t> </a:t>
            </a:r>
            <a:r>
              <a:rPr lang="en-US" altLang="en-US" sz="2400" b="0" dirty="0">
                <a:latin typeface="Times New Roman" panose="02020603050405020304" pitchFamily="18" charset="0"/>
              </a:rPr>
              <a:t>is a vector of network statistics, conditioning the graph</a:t>
            </a:r>
          </a:p>
          <a:p>
            <a:pPr eaLnBrk="1" hangingPunct="1">
              <a:spcBef>
                <a:spcPct val="0"/>
              </a:spcBef>
              <a:buFontTx/>
              <a:buNone/>
            </a:pPr>
            <a:r>
              <a:rPr lang="en-US" altLang="en-US" sz="2400" b="0" dirty="0" smtClean="0">
                <a:latin typeface="Symbol" panose="05050102010706020507" pitchFamily="18" charset="2"/>
              </a:rPr>
              <a:t>	k</a:t>
            </a:r>
            <a:r>
              <a:rPr lang="en-US" altLang="en-US" sz="2400" b="0" dirty="0" smtClean="0">
                <a:latin typeface="Times New Roman" panose="02020603050405020304" pitchFamily="18" charset="0"/>
              </a:rPr>
              <a:t> </a:t>
            </a:r>
            <a:r>
              <a:rPr lang="en-US" altLang="en-US" sz="2400" b="0" dirty="0">
                <a:latin typeface="Times New Roman" panose="02020603050405020304" pitchFamily="18" charset="0"/>
              </a:rPr>
              <a:t>is a normalizing constant, to ensure the probabilities sum to 1.</a:t>
            </a:r>
          </a:p>
          <a:p>
            <a:pPr eaLnBrk="1" hangingPunct="1">
              <a:spcBef>
                <a:spcPct val="0"/>
              </a:spcBef>
              <a:buFontTx/>
              <a:buNone/>
            </a:pPr>
            <a:endParaRPr lang="en-US" altLang="en-US" sz="2400" b="0"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1968026" y="2507184"/>
                <a:ext cx="3826047" cy="898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𝑒𝑥𝑝</m:t>
                          </m:r>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𝜃</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𝑧</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e>
                          </m:d>
                        </m:num>
                        <m:den>
                          <m:r>
                            <a:rPr lang="en-US" sz="2800" b="0" i="1" smtClean="0">
                              <a:latin typeface="Cambria Math" panose="02040503050406030204" pitchFamily="18" charset="0"/>
                            </a:rPr>
                            <m:t>𝑘</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𝜃</m:t>
                              </m:r>
                            </m:e>
                          </m:d>
                        </m:den>
                      </m:f>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1968026" y="2507184"/>
                <a:ext cx="3826047" cy="898003"/>
              </a:xfrm>
              <a:prstGeom prst="rect">
                <a:avLst/>
              </a:prstGeom>
              <a:blipFill>
                <a:blip r:embed="rId2"/>
                <a:stretch>
                  <a:fillRect/>
                </a:stretch>
              </a:blipFill>
            </p:spPr>
            <p:txBody>
              <a:bodyPr/>
              <a:lstStyle/>
              <a:p>
                <a:r>
                  <a:rPr lang="en-US">
                    <a:noFill/>
                  </a:rPr>
                  <a:t> </a:t>
                </a:r>
              </a:p>
            </p:txBody>
          </p:sp>
        </mc:Fallback>
      </mc:AlternateContent>
      <p:sp>
        <p:nvSpPr>
          <p:cNvPr id="7"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a:t>
            </a:r>
            <a:endParaRPr lang="en-US" altLang="en-US" sz="1600" i="1" dirty="0"/>
          </a:p>
        </p:txBody>
      </p:sp>
      <p:sp>
        <p:nvSpPr>
          <p:cNvPr id="3" name="TextBox 2"/>
          <p:cNvSpPr txBox="1"/>
          <p:nvPr/>
        </p:nvSpPr>
        <p:spPr>
          <a:xfrm>
            <a:off x="250825" y="1130451"/>
            <a:ext cx="8636082" cy="646331"/>
          </a:xfrm>
          <a:prstGeom prst="rect">
            <a:avLst/>
          </a:prstGeom>
          <a:noFill/>
        </p:spPr>
        <p:txBody>
          <a:bodyPr wrap="square" rtlCol="0">
            <a:spAutoFit/>
          </a:bodyPr>
          <a:lstStyle/>
          <a:p>
            <a:r>
              <a:rPr lang="en-US" dirty="0" smtClean="0"/>
              <a:t>Analytic &amp; estimation solutions came with some careful thinking on the underlying structure on this model.  Start with a re-expression of a general graph model:</a:t>
            </a:r>
            <a:endParaRPr lang="en-US" dirty="0"/>
          </a:p>
        </p:txBody>
      </p:sp>
      <p:sp>
        <p:nvSpPr>
          <p:cNvPr id="4" name="TextBox 3"/>
          <p:cNvSpPr txBox="1"/>
          <p:nvPr/>
        </p:nvSpPr>
        <p:spPr>
          <a:xfrm>
            <a:off x="457200" y="5729643"/>
            <a:ext cx="8362950" cy="646331"/>
          </a:xfrm>
          <a:prstGeom prst="rect">
            <a:avLst/>
          </a:prstGeom>
          <a:noFill/>
        </p:spPr>
        <p:txBody>
          <a:bodyPr wrap="square" rtlCol="0">
            <a:spAutoFit/>
          </a:bodyPr>
          <a:lstStyle/>
          <a:p>
            <a:r>
              <a:rPr lang="en-US" dirty="0" smtClean="0"/>
              <a:t>So here, we’re just asking the probability of observing our network, given some network statistics.</a:t>
            </a:r>
            <a:endParaRPr lang="en-US" dirty="0"/>
          </a:p>
        </p:txBody>
      </p:sp>
    </p:spTree>
    <p:extLst>
      <p:ext uri="{BB962C8B-B14F-4D97-AF65-F5344CB8AC3E}">
        <p14:creationId xmlns:p14="http://schemas.microsoft.com/office/powerpoint/2010/main" val="8584589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381000" y="843449"/>
            <a:ext cx="82677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0" dirty="0" smtClean="0">
                <a:latin typeface="Times New Roman" panose="02020603050405020304" pitchFamily="18" charset="0"/>
              </a:rPr>
              <a:t>We </a:t>
            </a:r>
            <a:r>
              <a:rPr lang="en-US" altLang="en-US" sz="2000" b="0" dirty="0">
                <a:latin typeface="Times New Roman" panose="02020603050405020304" pitchFamily="18" charset="0"/>
              </a:rPr>
              <a:t>need a way to express the probability of the graph that doesn’t depend on that constant.  It turns out we can do this by conditioning on a ‘complement’ graph.   </a:t>
            </a:r>
          </a:p>
          <a:p>
            <a:pPr eaLnBrk="1" hangingPunct="1">
              <a:spcBef>
                <a:spcPct val="0"/>
              </a:spcBef>
              <a:buFontTx/>
              <a:buNone/>
            </a:pPr>
            <a:endParaRPr lang="en-US" altLang="en-US" sz="2000" b="0" dirty="0">
              <a:latin typeface="Times New Roman" panose="02020603050405020304" pitchFamily="18" charset="0"/>
            </a:endParaRPr>
          </a:p>
          <a:p>
            <a:pPr eaLnBrk="1" hangingPunct="1">
              <a:spcBef>
                <a:spcPct val="0"/>
              </a:spcBef>
              <a:buFontTx/>
              <a:buNone/>
            </a:pPr>
            <a:r>
              <a:rPr lang="en-US" altLang="en-US" sz="2000" b="0" dirty="0">
                <a:latin typeface="Times New Roman" panose="02020603050405020304" pitchFamily="18" charset="0"/>
              </a:rPr>
              <a:t>First some terms:</a:t>
            </a:r>
          </a:p>
        </p:txBody>
      </p:sp>
      <p:graphicFrame>
        <p:nvGraphicFramePr>
          <p:cNvPr id="182275"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3093" name="Equation" r:id="rId3" imgW="114151" imgH="215619" progId="Equation.3">
                  <p:embed/>
                </p:oleObj>
              </mc:Choice>
              <mc:Fallback>
                <p:oleObj name="Equation" r:id="rId3" imgW="114151" imgH="215619" progId="Equation.3">
                  <p:embed/>
                  <p:pic>
                    <p:nvPicPr>
                      <p:cNvPr id="18227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776412" y="2431938"/>
                <a:ext cx="4602286" cy="1348831"/>
              </a:xfrm>
              <a:prstGeom prst="rect">
                <a:avLst/>
              </a:prstGeom>
              <a:noFill/>
            </p:spPr>
            <p:txBody>
              <a:bodyPr wrap="none" rtlCol="0">
                <a:spAutoFit/>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sup>
                    </m:sSubSup>
                  </m:oMath>
                </a14:m>
                <a:r>
                  <a:rPr lang="en-US" dirty="0" smtClean="0"/>
                  <a:t>= </a:t>
                </a:r>
                <a:r>
                  <a:rPr lang="en-US" dirty="0" err="1" smtClean="0"/>
                  <a:t>Sociomatrix</a:t>
                </a:r>
                <a:r>
                  <a:rPr lang="en-US" dirty="0" smtClean="0"/>
                  <a:t> with </a:t>
                </a:r>
                <a:r>
                  <a:rPr lang="en-US" dirty="0" err="1" smtClean="0"/>
                  <a:t>ij</a:t>
                </a:r>
                <a:r>
                  <a:rPr lang="en-US" dirty="0" smtClean="0"/>
                  <a:t> element forced to be 1</a:t>
                </a:r>
              </a:p>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𝑖𝑗</m:t>
                        </m:r>
                      </m:sub>
                      <m:sup>
                        <m:r>
                          <a:rPr lang="en-US" b="0" i="1" smtClean="0">
                            <a:latin typeface="Cambria Math" panose="02040503050406030204" pitchFamily="18" charset="0"/>
                          </a:rPr>
                          <m:t>−</m:t>
                        </m:r>
                      </m:sup>
                    </m:sSubSup>
                  </m:oMath>
                </a14:m>
                <a:r>
                  <a:rPr lang="en-US" dirty="0"/>
                  <a:t>= </a:t>
                </a:r>
                <a:r>
                  <a:rPr lang="en-US" dirty="0" err="1"/>
                  <a:t>Sociomatrix</a:t>
                </a:r>
                <a:r>
                  <a:rPr lang="en-US" dirty="0"/>
                  <a:t> with </a:t>
                </a:r>
                <a:r>
                  <a:rPr lang="en-US" dirty="0" err="1"/>
                  <a:t>ij</a:t>
                </a:r>
                <a:r>
                  <a:rPr lang="en-US" dirty="0"/>
                  <a:t> element forced to be </a:t>
                </a:r>
                <a:r>
                  <a:rPr lang="en-US" dirty="0" smtClean="0"/>
                  <a:t>0</a:t>
                </a:r>
                <a:endParaRPr lang="en-US" dirty="0"/>
              </a:p>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𝑖𝑗</m:t>
                        </m:r>
                      </m:sub>
                      <m:sup>
                        <m:r>
                          <a:rPr lang="en-US" b="0" i="1" smtClean="0">
                            <a:latin typeface="Cambria Math" panose="02040503050406030204" pitchFamily="18" charset="0"/>
                          </a:rPr>
                          <m:t>𝑐</m:t>
                        </m:r>
                      </m:sup>
                    </m:sSubSup>
                  </m:oMath>
                </a14:m>
                <a:r>
                  <a:rPr lang="en-US" dirty="0"/>
                  <a:t>= </a:t>
                </a:r>
                <a:r>
                  <a:rPr lang="en-US" dirty="0" err="1"/>
                  <a:t>Sociomatrix</a:t>
                </a:r>
                <a:r>
                  <a:rPr lang="en-US" dirty="0"/>
                  <a:t> </a:t>
                </a:r>
                <a:r>
                  <a:rPr lang="en-US" dirty="0" smtClean="0"/>
                  <a:t>array without </a:t>
                </a:r>
                <a:r>
                  <a:rPr lang="en-US" dirty="0" err="1" smtClean="0"/>
                  <a:t>ij</a:t>
                </a:r>
                <a:r>
                  <a:rPr lang="en-US" dirty="0" smtClean="0"/>
                  <a:t> element</a:t>
                </a:r>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776412" y="2431938"/>
                <a:ext cx="4602286" cy="1348831"/>
              </a:xfrm>
              <a:prstGeom prst="rect">
                <a:avLst/>
              </a:prstGeom>
              <a:blipFill>
                <a:blip r:embed="rId5"/>
                <a:stretch>
                  <a:fillRect t="-22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403350" y="3967836"/>
                <a:ext cx="5492750" cy="7300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𝑙𝑜𝑔</m:t>
                      </m:r>
                      <m:d>
                        <m:dPr>
                          <m:begChr m:val="{"/>
                          <m:endChr m:val="}"/>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𝑖𝑗</m:t>
                                  </m:r>
                                </m:sub>
                              </m:sSub>
                              <m:r>
                                <a:rPr lang="en-US" sz="2000" b="0" i="1" smtClean="0">
                                  <a:latin typeface="Cambria Math" panose="02040503050406030204" pitchFamily="18" charset="0"/>
                                  <a:ea typeface="Cambria Math" panose="02040503050406030204" pitchFamily="18" charset="0"/>
                                </a:rPr>
                                <m:t>=1|</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𝑖𝑗</m:t>
                                  </m:r>
                                </m:sub>
                                <m:sup>
                                  <m:r>
                                    <a:rPr lang="en-US" sz="2000" b="0" i="1" smtClean="0">
                                      <a:latin typeface="Cambria Math" panose="02040503050406030204" pitchFamily="18" charset="0"/>
                                      <a:ea typeface="Cambria Math" panose="02040503050406030204" pitchFamily="18" charset="0"/>
                                    </a:rPr>
                                    <m:t>𝑐</m:t>
                                  </m:r>
                                </m:sup>
                              </m:sSubSup>
                              <m:r>
                                <a:rPr lang="en-US" sz="2000" b="0" i="1" smtClean="0">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𝑋</m:t>
                                  </m:r>
                                </m:e>
                                <m:sub>
                                  <m:r>
                                    <a:rPr lang="en-US" sz="2000" i="1">
                                      <a:latin typeface="Cambria Math" panose="02040503050406030204" pitchFamily="18" charset="0"/>
                                      <a:ea typeface="Cambria Math" panose="02040503050406030204" pitchFamily="18" charset="0"/>
                                    </a:rPr>
                                    <m:t>𝑖𝑗</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𝑋</m:t>
                                  </m:r>
                                </m:e>
                                <m:sub>
                                  <m:r>
                                    <a:rPr lang="en-US" sz="2000" i="1">
                                      <a:latin typeface="Cambria Math" panose="02040503050406030204" pitchFamily="18" charset="0"/>
                                      <a:ea typeface="Cambria Math" panose="02040503050406030204" pitchFamily="18" charset="0"/>
                                    </a:rPr>
                                    <m:t>𝑖𝑗</m:t>
                                  </m:r>
                                </m:sub>
                                <m:sup>
                                  <m:r>
                                    <a:rPr lang="en-US" sz="2000" i="1">
                                      <a:latin typeface="Cambria Math" panose="02040503050406030204" pitchFamily="18" charset="0"/>
                                      <a:ea typeface="Cambria Math" panose="02040503050406030204" pitchFamily="18" charset="0"/>
                                    </a:rPr>
                                    <m:t>𝑐</m:t>
                                  </m:r>
                                </m:sup>
                              </m:sSubSup>
                              <m:r>
                                <a:rPr lang="en-US" sz="2000" i="1">
                                  <a:latin typeface="Cambria Math" panose="02040503050406030204" pitchFamily="18" charset="0"/>
                                  <a:ea typeface="Cambria Math" panose="02040503050406030204" pitchFamily="18" charset="0"/>
                                </a:rPr>
                                <m:t>)</m:t>
                              </m:r>
                            </m:den>
                          </m:f>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𝜃</m:t>
                          </m:r>
                        </m:e>
                        <m:sup>
                          <m:r>
                            <a:rPr lang="en-US" sz="2000" b="0" i="1" smtClean="0">
                              <a:latin typeface="Cambria Math" panose="02040503050406030204" pitchFamily="18" charset="0"/>
                              <a:ea typeface="Cambria Math" panose="02040503050406030204" pitchFamily="18" charset="0"/>
                            </a:rPr>
                            <m:t>′</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𝑧</m:t>
                          </m:r>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𝑖𝑗</m:t>
                                  </m:r>
                                </m:sub>
                                <m:sup>
                                  <m:r>
                                    <a:rPr lang="en-US" sz="2000" b="0" i="1" smtClean="0">
                                      <a:latin typeface="Cambria Math" panose="02040503050406030204" pitchFamily="18" charset="0"/>
                                      <a:ea typeface="Cambria Math" panose="02040503050406030204" pitchFamily="18" charset="0"/>
                                    </a:rPr>
                                    <m:t>+</m:t>
                                  </m:r>
                                </m:sup>
                              </m:sSub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𝑖𝑗</m:t>
                                  </m:r>
                                </m:sub>
                                <m:sup>
                                  <m:r>
                                    <a:rPr lang="en-US" sz="2000" b="0" i="1" smtClean="0">
                                      <a:latin typeface="Cambria Math" panose="02040503050406030204" pitchFamily="18" charset="0"/>
                                      <a:ea typeface="Cambria Math" panose="02040503050406030204" pitchFamily="18" charset="0"/>
                                    </a:rPr>
                                    <m:t>−</m:t>
                                  </m:r>
                                </m:sup>
                              </m:sSubSup>
                            </m:e>
                          </m:d>
                        </m:e>
                      </m:d>
                      <m:r>
                        <a:rPr lang="en-US" sz="20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𝛿</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1403350" y="3967836"/>
                <a:ext cx="5492750" cy="730008"/>
              </a:xfrm>
              <a:prstGeom prst="rect">
                <a:avLst/>
              </a:prstGeom>
              <a:blipFill>
                <a:blip r:embed="rId6"/>
                <a:stretch>
                  <a:fillRect/>
                </a:stretch>
              </a:blipFill>
            </p:spPr>
            <p:txBody>
              <a:bodyPr/>
              <a:lstStyle/>
              <a:p>
                <a:r>
                  <a:rPr lang="en-US">
                    <a:noFill/>
                  </a:rPr>
                  <a:t> </a:t>
                </a:r>
              </a:p>
            </p:txBody>
          </p:sp>
        </mc:Fallback>
      </mc:AlternateContent>
      <p:sp>
        <p:nvSpPr>
          <p:cNvPr id="4" name="TextBox 3"/>
          <p:cNvSpPr txBox="1"/>
          <p:nvPr/>
        </p:nvSpPr>
        <p:spPr>
          <a:xfrm>
            <a:off x="381000" y="3536950"/>
            <a:ext cx="2018501" cy="369332"/>
          </a:xfrm>
          <a:prstGeom prst="rect">
            <a:avLst/>
          </a:prstGeom>
          <a:noFill/>
        </p:spPr>
        <p:txBody>
          <a:bodyPr wrap="none" rtlCol="0">
            <a:spAutoFit/>
          </a:bodyPr>
          <a:lstStyle/>
          <a:p>
            <a:r>
              <a:rPr lang="en-US" dirty="0" smtClean="0"/>
              <a:t>After some algebra:</a:t>
            </a:r>
            <a:endParaRPr lang="en-US" dirty="0"/>
          </a:p>
        </p:txBody>
      </p:sp>
      <p:sp>
        <p:nvSpPr>
          <p:cNvPr id="5" name="TextBox 4"/>
          <p:cNvSpPr txBox="1"/>
          <p:nvPr/>
        </p:nvSpPr>
        <p:spPr>
          <a:xfrm flipH="1">
            <a:off x="613409" y="5128730"/>
            <a:ext cx="8031482" cy="646331"/>
          </a:xfrm>
          <a:prstGeom prst="rect">
            <a:avLst/>
          </a:prstGeom>
          <a:noFill/>
        </p:spPr>
        <p:txBody>
          <a:bodyPr wrap="square" rtlCol="0">
            <a:spAutoFit/>
          </a:bodyPr>
          <a:lstStyle/>
          <a:p>
            <a:r>
              <a:rPr lang="en-US" dirty="0" smtClean="0"/>
              <a:t>Which ends up being a logit model on z, where z are “change statistics”   or counts of features on the full graph when that statistic for the </a:t>
            </a:r>
            <a:r>
              <a:rPr lang="en-US" dirty="0" err="1" smtClean="0"/>
              <a:t>ij</a:t>
            </a:r>
            <a:r>
              <a:rPr lang="en-US" dirty="0" smtClean="0"/>
              <a:t> dyad is differenced.</a:t>
            </a:r>
            <a:endParaRPr lang="en-US" dirty="0"/>
          </a:p>
        </p:txBody>
      </p:sp>
      <p:sp>
        <p:nvSpPr>
          <p:cNvPr id="15"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a:t>
            </a:r>
            <a:endParaRPr lang="en-US" altLang="en-US" sz="1600" i="1" dirty="0"/>
          </a:p>
        </p:txBody>
      </p:sp>
    </p:spTree>
    <p:extLst>
      <p:ext uri="{BB962C8B-B14F-4D97-AF65-F5344CB8AC3E}">
        <p14:creationId xmlns:p14="http://schemas.microsoft.com/office/powerpoint/2010/main" val="11483181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a:t>
            </a:r>
            <a:endParaRPr lang="en-US" altLang="en-US" sz="1600" i="1" dirty="0"/>
          </a:p>
        </p:txBody>
      </p:sp>
      <p:sp>
        <p:nvSpPr>
          <p:cNvPr id="3" name="TextBox 2"/>
          <p:cNvSpPr txBox="1"/>
          <p:nvPr/>
        </p:nvSpPr>
        <p:spPr>
          <a:xfrm>
            <a:off x="1385234" y="1459523"/>
            <a:ext cx="5040804" cy="2031325"/>
          </a:xfrm>
          <a:prstGeom prst="rect">
            <a:avLst/>
          </a:prstGeom>
          <a:noFill/>
        </p:spPr>
        <p:txBody>
          <a:bodyPr wrap="none" rtlCol="0">
            <a:spAutoFit/>
          </a:bodyPr>
          <a:lstStyle/>
          <a:p>
            <a:r>
              <a:rPr lang="en-US" dirty="0" smtClean="0"/>
              <a:t>Steps in estimating an ERGM</a:t>
            </a:r>
          </a:p>
          <a:p>
            <a:pPr marL="342900" indent="-342900">
              <a:buAutoNum type="arabicParenR"/>
            </a:pPr>
            <a:r>
              <a:rPr lang="en-US" dirty="0" smtClean="0"/>
              <a:t>Specify the model</a:t>
            </a:r>
          </a:p>
          <a:p>
            <a:pPr marL="342900" indent="-342900">
              <a:buAutoNum type="arabicParenR"/>
            </a:pPr>
            <a:r>
              <a:rPr lang="en-US" dirty="0" smtClean="0"/>
              <a:t>Fit the model</a:t>
            </a:r>
          </a:p>
          <a:p>
            <a:pPr marL="342900" indent="-342900">
              <a:buAutoNum type="arabicParenR"/>
            </a:pPr>
            <a:r>
              <a:rPr lang="en-US" dirty="0" smtClean="0"/>
              <a:t>Examine MCMC chains for convergence &amp; such</a:t>
            </a:r>
          </a:p>
          <a:p>
            <a:pPr marL="342900" indent="-342900">
              <a:buAutoNum type="arabicParenR"/>
            </a:pPr>
            <a:r>
              <a:rPr lang="en-US" dirty="0" smtClean="0"/>
              <a:t>Examine Goodness of fit</a:t>
            </a:r>
          </a:p>
          <a:p>
            <a:pPr marL="800100" lvl="1" indent="-342900">
              <a:buAutoNum type="arabicParenR"/>
            </a:pPr>
            <a:r>
              <a:rPr lang="en-US" dirty="0" smtClean="0"/>
              <a:t>If poor, return to 1</a:t>
            </a:r>
          </a:p>
          <a:p>
            <a:pPr marL="800100" lvl="1" indent="-342900">
              <a:buAutoNum type="arabicParenR"/>
            </a:pPr>
            <a:r>
              <a:rPr lang="en-US" dirty="0" smtClean="0"/>
              <a:t>Else, publish your paper.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803852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396" y="1047750"/>
            <a:ext cx="5976142"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2" name="Text Box 12"/>
          <p:cNvSpPr txBox="1">
            <a:spLocks noChangeArrowheads="1"/>
          </p:cNvSpPr>
          <p:nvPr/>
        </p:nvSpPr>
        <p:spPr bwMode="auto">
          <a:xfrm>
            <a:off x="250825" y="1047750"/>
            <a:ext cx="245622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smtClean="0">
                <a:latin typeface="Times New Roman" panose="02020603050405020304" pitchFamily="18" charset="0"/>
              </a:rPr>
              <a:t>Question is the likelihood of a network given an observed set of network mixing statistics. </a:t>
            </a:r>
          </a:p>
          <a:p>
            <a:pPr eaLnBrk="1" hangingPunct="1">
              <a:spcBef>
                <a:spcPct val="0"/>
              </a:spcBef>
              <a:buFontTx/>
              <a:buNone/>
            </a:pPr>
            <a:endParaRPr lang="en-US" altLang="en-US" sz="1800" dirty="0">
              <a:latin typeface="Times New Roman" panose="02020603050405020304" pitchFamily="18" charset="0"/>
            </a:endParaRPr>
          </a:p>
          <a:p>
            <a:pPr eaLnBrk="1" hangingPunct="1">
              <a:spcBef>
                <a:spcPct val="0"/>
              </a:spcBef>
              <a:buFontTx/>
              <a:buNone/>
            </a:pPr>
            <a:r>
              <a:rPr lang="en-US" altLang="en-US" sz="1800" dirty="0" smtClean="0">
                <a:latin typeface="Times New Roman" panose="02020603050405020304" pitchFamily="18" charset="0"/>
              </a:rPr>
              <a:t>The set of such statistics (“terms”) is large…and growing.</a:t>
            </a:r>
          </a:p>
          <a:p>
            <a:pPr eaLnBrk="1" hangingPunct="1">
              <a:spcBef>
                <a:spcPct val="0"/>
              </a:spcBef>
              <a:buFontTx/>
              <a:buNone/>
            </a:pPr>
            <a:endParaRPr lang="en-US" altLang="en-US" sz="1800" dirty="0">
              <a:latin typeface="Times New Roman" panose="02020603050405020304" pitchFamily="18" charset="0"/>
            </a:endParaRPr>
          </a:p>
          <a:p>
            <a:pPr eaLnBrk="1" hangingPunct="1">
              <a:spcBef>
                <a:spcPct val="0"/>
              </a:spcBef>
              <a:buFontTx/>
              <a:buNone/>
            </a:pPr>
            <a:r>
              <a:rPr lang="en-US" altLang="en-US" sz="1800" dirty="0" smtClean="0">
                <a:latin typeface="Times New Roman" panose="02020603050405020304" pitchFamily="18" charset="0"/>
              </a:rPr>
              <a:t>Intuitively, these capture a social process you think is driving network formation.</a:t>
            </a:r>
          </a:p>
        </p:txBody>
      </p:sp>
      <p:sp>
        <p:nvSpPr>
          <p:cNvPr id="6"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ERGM: Model Specification</a:t>
            </a:r>
            <a:endParaRPr lang="en-US" altLang="en-US" sz="1600" i="1" dirty="0"/>
          </a:p>
        </p:txBody>
      </p:sp>
    </p:spTree>
    <p:extLst>
      <p:ext uri="{BB962C8B-B14F-4D97-AF65-F5344CB8AC3E}">
        <p14:creationId xmlns:p14="http://schemas.microsoft.com/office/powerpoint/2010/main" val="21434814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4103" y="1231646"/>
            <a:ext cx="909223" cy="369332"/>
          </a:xfrm>
          <a:prstGeom prst="rect">
            <a:avLst/>
          </a:prstGeom>
          <a:noFill/>
        </p:spPr>
        <p:txBody>
          <a:bodyPr wrap="none" rtlCol="0">
            <a:spAutoFit/>
          </a:bodyPr>
          <a:lstStyle/>
          <a:p>
            <a:r>
              <a:rPr lang="en-US" dirty="0" smtClean="0"/>
              <a:t>Theory </a:t>
            </a:r>
            <a:endParaRPr lang="en-US" dirty="0"/>
          </a:p>
        </p:txBody>
      </p:sp>
      <p:sp>
        <p:nvSpPr>
          <p:cNvPr id="4" name="TextBox 3"/>
          <p:cNvSpPr txBox="1"/>
          <p:nvPr/>
        </p:nvSpPr>
        <p:spPr>
          <a:xfrm>
            <a:off x="511299" y="3982039"/>
            <a:ext cx="1285352" cy="338554"/>
          </a:xfrm>
          <a:prstGeom prst="rect">
            <a:avLst/>
          </a:prstGeom>
          <a:noFill/>
        </p:spPr>
        <p:txBody>
          <a:bodyPr wrap="none" rtlCol="0">
            <a:spAutoFit/>
          </a:bodyPr>
          <a:lstStyle/>
          <a:p>
            <a:r>
              <a:rPr lang="en-US" sz="1600" dirty="0" smtClean="0"/>
              <a:t>Small-Worlds</a:t>
            </a:r>
            <a:endParaRPr lang="en-US" sz="1600" dirty="0"/>
          </a:p>
        </p:txBody>
      </p:sp>
      <p:sp>
        <p:nvSpPr>
          <p:cNvPr id="5" name="TextBox 4"/>
          <p:cNvSpPr txBox="1"/>
          <p:nvPr/>
        </p:nvSpPr>
        <p:spPr>
          <a:xfrm>
            <a:off x="584703" y="5382666"/>
            <a:ext cx="1204369" cy="584775"/>
          </a:xfrm>
          <a:prstGeom prst="rect">
            <a:avLst/>
          </a:prstGeom>
          <a:noFill/>
        </p:spPr>
        <p:txBody>
          <a:bodyPr wrap="none" rtlCol="0">
            <a:spAutoFit/>
          </a:bodyPr>
          <a:lstStyle/>
          <a:p>
            <a:r>
              <a:rPr lang="en-US" sz="1600" dirty="0" smtClean="0"/>
              <a:t>Preferential</a:t>
            </a:r>
            <a:r>
              <a:rPr lang="en-US" sz="1600" dirty="0"/>
              <a:t> </a:t>
            </a:r>
            <a:endParaRPr lang="en-US" sz="1600" dirty="0" smtClean="0"/>
          </a:p>
          <a:p>
            <a:r>
              <a:rPr lang="en-US" sz="1600" dirty="0" smtClean="0"/>
              <a:t>Attachment</a:t>
            </a:r>
            <a:endParaRPr lang="en-US" sz="1600" dirty="0"/>
          </a:p>
        </p:txBody>
      </p:sp>
      <p:sp>
        <p:nvSpPr>
          <p:cNvPr id="6" name="TextBox 5"/>
          <p:cNvSpPr txBox="1"/>
          <p:nvPr/>
        </p:nvSpPr>
        <p:spPr>
          <a:xfrm>
            <a:off x="681205" y="1792044"/>
            <a:ext cx="1095172" cy="338554"/>
          </a:xfrm>
          <a:prstGeom prst="rect">
            <a:avLst/>
          </a:prstGeom>
          <a:noFill/>
        </p:spPr>
        <p:txBody>
          <a:bodyPr wrap="none" rtlCol="0">
            <a:spAutoFit/>
          </a:bodyPr>
          <a:lstStyle/>
          <a:p>
            <a:r>
              <a:rPr lang="en-US" sz="1600" dirty="0" smtClean="0"/>
              <a:t>Homophily</a:t>
            </a:r>
            <a:endParaRPr lang="en-US" sz="1600" dirty="0"/>
          </a:p>
        </p:txBody>
      </p:sp>
      <p:sp>
        <p:nvSpPr>
          <p:cNvPr id="7" name="TextBox 6"/>
          <p:cNvSpPr txBox="1"/>
          <p:nvPr/>
        </p:nvSpPr>
        <p:spPr>
          <a:xfrm>
            <a:off x="459023" y="2685897"/>
            <a:ext cx="1362874" cy="338554"/>
          </a:xfrm>
          <a:prstGeom prst="rect">
            <a:avLst/>
          </a:prstGeom>
          <a:noFill/>
        </p:spPr>
        <p:txBody>
          <a:bodyPr wrap="none" rtlCol="0">
            <a:spAutoFit/>
          </a:bodyPr>
          <a:lstStyle/>
          <a:p>
            <a:r>
              <a:rPr lang="en-US" sz="1600" dirty="0" smtClean="0"/>
              <a:t>Social Balance</a:t>
            </a:r>
            <a:endParaRPr lang="en-US" sz="1600" dirty="0"/>
          </a:p>
        </p:txBody>
      </p:sp>
      <p:cxnSp>
        <p:nvCxnSpPr>
          <p:cNvPr id="11" name="Straight Connector 10"/>
          <p:cNvCxnSpPr/>
          <p:nvPr/>
        </p:nvCxnSpPr>
        <p:spPr>
          <a:xfrm>
            <a:off x="392665" y="1598613"/>
            <a:ext cx="769803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67693" y="1818609"/>
            <a:ext cx="1561068" cy="307777"/>
          </a:xfrm>
          <a:prstGeom prst="rect">
            <a:avLst/>
          </a:prstGeom>
          <a:noFill/>
        </p:spPr>
        <p:txBody>
          <a:bodyPr wrap="none" rtlCol="0">
            <a:spAutoFit/>
          </a:bodyPr>
          <a:lstStyle/>
          <a:p>
            <a:r>
              <a:rPr lang="en-US" sz="1400" i="1" dirty="0" smtClean="0"/>
              <a:t>Birds of a feather…</a:t>
            </a:r>
            <a:endParaRPr lang="en-US" sz="1400" i="1" dirty="0"/>
          </a:p>
        </p:txBody>
      </p:sp>
      <p:sp>
        <p:nvSpPr>
          <p:cNvPr id="13" name="TextBox 12"/>
          <p:cNvSpPr txBox="1"/>
          <p:nvPr/>
        </p:nvSpPr>
        <p:spPr>
          <a:xfrm>
            <a:off x="2004446" y="1231646"/>
            <a:ext cx="1444626" cy="369332"/>
          </a:xfrm>
          <a:prstGeom prst="rect">
            <a:avLst/>
          </a:prstGeom>
          <a:noFill/>
        </p:spPr>
        <p:txBody>
          <a:bodyPr wrap="none" rtlCol="0">
            <a:spAutoFit/>
          </a:bodyPr>
          <a:lstStyle/>
          <a:p>
            <a:r>
              <a:rPr lang="en-US" dirty="0" smtClean="0"/>
              <a:t>Colloquialism</a:t>
            </a:r>
            <a:endParaRPr lang="en-US" dirty="0"/>
          </a:p>
        </p:txBody>
      </p:sp>
      <p:sp>
        <p:nvSpPr>
          <p:cNvPr id="15" name="TextBox 14"/>
          <p:cNvSpPr txBox="1"/>
          <p:nvPr/>
        </p:nvSpPr>
        <p:spPr>
          <a:xfrm>
            <a:off x="4383406" y="954647"/>
            <a:ext cx="1157753" cy="646331"/>
          </a:xfrm>
          <a:prstGeom prst="rect">
            <a:avLst/>
          </a:prstGeom>
          <a:noFill/>
        </p:spPr>
        <p:txBody>
          <a:bodyPr wrap="none" rtlCol="0">
            <a:spAutoFit/>
          </a:bodyPr>
          <a:lstStyle/>
          <a:p>
            <a:r>
              <a:rPr lang="en-US" dirty="0" smtClean="0"/>
              <a:t>Structural </a:t>
            </a:r>
          </a:p>
          <a:p>
            <a:r>
              <a:rPr lang="en-US" dirty="0" smtClean="0"/>
              <a:t>Signature</a:t>
            </a:r>
            <a:endParaRPr lang="en-US" dirty="0"/>
          </a:p>
        </p:txBody>
      </p:sp>
      <p:grpSp>
        <p:nvGrpSpPr>
          <p:cNvPr id="21" name="Group 20"/>
          <p:cNvGrpSpPr/>
          <p:nvPr/>
        </p:nvGrpSpPr>
        <p:grpSpPr>
          <a:xfrm>
            <a:off x="1827326" y="1209748"/>
            <a:ext cx="4693176" cy="4986324"/>
            <a:chOff x="1828800" y="1229281"/>
            <a:chExt cx="4693176" cy="4210821"/>
          </a:xfrm>
        </p:grpSpPr>
        <p:cxnSp>
          <p:nvCxnSpPr>
            <p:cNvPr id="9" name="Straight Connector 8"/>
            <p:cNvCxnSpPr/>
            <p:nvPr/>
          </p:nvCxnSpPr>
          <p:spPr>
            <a:xfrm flipH="1">
              <a:off x="1828800" y="1229281"/>
              <a:ext cx="11575" cy="4210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3738123" y="1229281"/>
              <a:ext cx="11575" cy="4210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510401" y="1229281"/>
              <a:ext cx="11575" cy="421082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586881" y="1231646"/>
            <a:ext cx="1324978" cy="369332"/>
          </a:xfrm>
          <a:prstGeom prst="rect">
            <a:avLst/>
          </a:prstGeom>
          <a:noFill/>
        </p:spPr>
        <p:txBody>
          <a:bodyPr wrap="none" rtlCol="0">
            <a:spAutoFit/>
          </a:bodyPr>
          <a:lstStyle/>
          <a:p>
            <a:r>
              <a:rPr lang="en-US" dirty="0" smtClean="0"/>
              <a:t>Model Term</a:t>
            </a:r>
            <a:endParaRPr lang="en-US" dirty="0"/>
          </a:p>
        </p:txBody>
      </p:sp>
      <p:cxnSp>
        <p:nvCxnSpPr>
          <p:cNvPr id="18" name="Straight Connector 17"/>
          <p:cNvCxnSpPr/>
          <p:nvPr/>
        </p:nvCxnSpPr>
        <p:spPr>
          <a:xfrm>
            <a:off x="445563" y="2422345"/>
            <a:ext cx="7698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2665" y="3371469"/>
            <a:ext cx="7698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665" y="5072946"/>
            <a:ext cx="769803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947917" y="2534277"/>
            <a:ext cx="1817421" cy="523220"/>
          </a:xfrm>
          <a:prstGeom prst="rect">
            <a:avLst/>
          </a:prstGeom>
          <a:noFill/>
        </p:spPr>
        <p:txBody>
          <a:bodyPr wrap="none" rtlCol="0">
            <a:spAutoFit/>
          </a:bodyPr>
          <a:lstStyle/>
          <a:p>
            <a:r>
              <a:rPr lang="en-US" sz="1400" i="1" dirty="0" smtClean="0"/>
              <a:t>A friend of a friend...</a:t>
            </a:r>
          </a:p>
          <a:p>
            <a:r>
              <a:rPr lang="en-US" sz="1400" i="1" dirty="0" smtClean="0"/>
              <a:t>A friend of an enemy…</a:t>
            </a:r>
            <a:endParaRPr lang="en-US" sz="1400" i="1" dirty="0"/>
          </a:p>
        </p:txBody>
      </p:sp>
      <p:sp>
        <p:nvSpPr>
          <p:cNvPr id="23" name="TextBox 22"/>
          <p:cNvSpPr txBox="1"/>
          <p:nvPr/>
        </p:nvSpPr>
        <p:spPr>
          <a:xfrm>
            <a:off x="1967693" y="3673973"/>
            <a:ext cx="1638590" cy="1169551"/>
          </a:xfrm>
          <a:prstGeom prst="rect">
            <a:avLst/>
          </a:prstGeom>
          <a:noFill/>
        </p:spPr>
        <p:txBody>
          <a:bodyPr wrap="none" rtlCol="0">
            <a:spAutoFit/>
          </a:bodyPr>
          <a:lstStyle/>
          <a:p>
            <a:r>
              <a:rPr lang="en-US" sz="1400" i="1" dirty="0" smtClean="0"/>
              <a:t>Don’t I know your…</a:t>
            </a:r>
          </a:p>
          <a:p>
            <a:r>
              <a:rPr lang="en-US" sz="1400" i="1" dirty="0"/>
              <a:t>	</a:t>
            </a:r>
            <a:endParaRPr lang="en-US" sz="1400" i="1" dirty="0" smtClean="0"/>
          </a:p>
          <a:p>
            <a:r>
              <a:rPr lang="en-US" sz="1400" i="1" dirty="0" smtClean="0"/>
              <a:t>	or</a:t>
            </a:r>
          </a:p>
          <a:p>
            <a:endParaRPr lang="en-US" sz="1400" i="1" dirty="0"/>
          </a:p>
          <a:p>
            <a:r>
              <a:rPr lang="en-US" sz="1400" i="1" dirty="0" smtClean="0"/>
              <a:t>Kevin Bacon game…</a:t>
            </a:r>
            <a:endParaRPr lang="en-US" sz="1400" i="1" dirty="0"/>
          </a:p>
        </p:txBody>
      </p:sp>
      <p:sp>
        <p:nvSpPr>
          <p:cNvPr id="24" name="TextBox 23"/>
          <p:cNvSpPr txBox="1"/>
          <p:nvPr/>
        </p:nvSpPr>
        <p:spPr>
          <a:xfrm>
            <a:off x="1869207" y="5345840"/>
            <a:ext cx="1817613" cy="523220"/>
          </a:xfrm>
          <a:prstGeom prst="rect">
            <a:avLst/>
          </a:prstGeom>
          <a:noFill/>
        </p:spPr>
        <p:txBody>
          <a:bodyPr wrap="none" rtlCol="0">
            <a:spAutoFit/>
          </a:bodyPr>
          <a:lstStyle/>
          <a:p>
            <a:r>
              <a:rPr lang="en-US" sz="1400" i="1" dirty="0" smtClean="0"/>
              <a:t>Rich get richer..</a:t>
            </a:r>
          </a:p>
          <a:p>
            <a:r>
              <a:rPr lang="en-US" sz="1400" i="1" dirty="0" smtClean="0"/>
              <a:t>First mover advantage</a:t>
            </a:r>
            <a:endParaRPr lang="en-US" sz="1400" i="1" dirty="0"/>
          </a:p>
        </p:txBody>
      </p:sp>
      <p:pic>
        <p:nvPicPr>
          <p:cNvPr id="25" name="Picture 2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134" y="1637633"/>
            <a:ext cx="1354533" cy="749719"/>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193" y="2479218"/>
            <a:ext cx="1582178" cy="793865"/>
          </a:xfrm>
          <a:prstGeom prst="rect">
            <a:avLst/>
          </a:prstGeom>
        </p:spPr>
      </p:pic>
      <p:sp>
        <p:nvSpPr>
          <p:cNvPr id="28" name="Right Arrow 27"/>
          <p:cNvSpPr/>
          <p:nvPr/>
        </p:nvSpPr>
        <p:spPr>
          <a:xfrm>
            <a:off x="4855312" y="2748263"/>
            <a:ext cx="213940" cy="23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4446019" y="3600892"/>
            <a:ext cx="1199953" cy="1161848"/>
            <a:chOff x="4326292" y="1235528"/>
            <a:chExt cx="2155647" cy="2155634"/>
          </a:xfrm>
        </p:grpSpPr>
        <p:grpSp>
          <p:nvGrpSpPr>
            <p:cNvPr id="106" name="Group 61"/>
            <p:cNvGrpSpPr>
              <a:grpSpLocks/>
            </p:cNvGrpSpPr>
            <p:nvPr/>
          </p:nvGrpSpPr>
          <p:grpSpPr bwMode="auto">
            <a:xfrm>
              <a:off x="4430008" y="2466135"/>
              <a:ext cx="472487" cy="490376"/>
              <a:chOff x="936" y="992"/>
              <a:chExt cx="328" cy="352"/>
            </a:xfrm>
          </p:grpSpPr>
          <p:sp>
            <p:nvSpPr>
              <p:cNvPr id="166" name="Freeform 62"/>
              <p:cNvSpPr>
                <a:spLocks/>
              </p:cNvSpPr>
              <p:nvPr/>
            </p:nvSpPr>
            <p:spPr bwMode="auto">
              <a:xfrm>
                <a:off x="976" y="1008"/>
                <a:ext cx="264" cy="308"/>
              </a:xfrm>
              <a:custGeom>
                <a:avLst/>
                <a:gdLst>
                  <a:gd name="T0" fmla="*/ 116 w 264"/>
                  <a:gd name="T1" fmla="*/ 28 h 308"/>
                  <a:gd name="T2" fmla="*/ 212 w 264"/>
                  <a:gd name="T3" fmla="*/ 292 h 308"/>
                  <a:gd name="T4" fmla="*/ 4 w 264"/>
                  <a:gd name="T5" fmla="*/ 144 h 308"/>
                  <a:gd name="T6" fmla="*/ 240 w 264"/>
                  <a:gd name="T7" fmla="*/ 136 h 308"/>
                  <a:gd name="T8" fmla="*/ 32 w 264"/>
                  <a:gd name="T9" fmla="*/ 308 h 308"/>
                  <a:gd name="T10" fmla="*/ 196 w 264"/>
                  <a:gd name="T11" fmla="*/ 304 h 308"/>
                  <a:gd name="T12" fmla="*/ 264 w 264"/>
                  <a:gd name="T13" fmla="*/ 128 h 308"/>
                  <a:gd name="T14" fmla="*/ 132 w 264"/>
                  <a:gd name="T15" fmla="*/ 0 h 308"/>
                  <a:gd name="T16" fmla="*/ 0 w 264"/>
                  <a:gd name="T17" fmla="*/ 124 h 308"/>
                  <a:gd name="T18" fmla="*/ 36 w 264"/>
                  <a:gd name="T19" fmla="*/ 292 h 308"/>
                  <a:gd name="T20" fmla="*/ 116 w 264"/>
                  <a:gd name="T21" fmla="*/ 28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4" h="308">
                    <a:moveTo>
                      <a:pt x="116" y="28"/>
                    </a:moveTo>
                    <a:lnTo>
                      <a:pt x="212" y="292"/>
                    </a:lnTo>
                    <a:lnTo>
                      <a:pt x="4" y="144"/>
                    </a:lnTo>
                    <a:lnTo>
                      <a:pt x="240" y="136"/>
                    </a:lnTo>
                    <a:lnTo>
                      <a:pt x="32" y="308"/>
                    </a:lnTo>
                    <a:lnTo>
                      <a:pt x="196" y="304"/>
                    </a:lnTo>
                    <a:lnTo>
                      <a:pt x="264" y="128"/>
                    </a:lnTo>
                    <a:lnTo>
                      <a:pt x="132" y="0"/>
                    </a:lnTo>
                    <a:lnTo>
                      <a:pt x="0" y="124"/>
                    </a:lnTo>
                    <a:lnTo>
                      <a:pt x="36" y="292"/>
                    </a:lnTo>
                    <a:lnTo>
                      <a:pt x="116" y="28"/>
                    </a:lnTo>
                    <a:close/>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Oval 63"/>
              <p:cNvSpPr>
                <a:spLocks noChangeArrowheads="1"/>
              </p:cNvSpPr>
              <p:nvPr/>
            </p:nvSpPr>
            <p:spPr bwMode="auto">
              <a:xfrm>
                <a:off x="1048" y="99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68" name="Oval 64"/>
              <p:cNvSpPr>
                <a:spLocks noChangeArrowheads="1"/>
              </p:cNvSpPr>
              <p:nvPr/>
            </p:nvSpPr>
            <p:spPr bwMode="auto">
              <a:xfrm>
                <a:off x="936" y="111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69" name="Oval 65"/>
              <p:cNvSpPr>
                <a:spLocks noChangeArrowheads="1"/>
              </p:cNvSpPr>
              <p:nvPr/>
            </p:nvSpPr>
            <p:spPr bwMode="auto">
              <a:xfrm>
                <a:off x="1176" y="110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70" name="Oval 66"/>
              <p:cNvSpPr>
                <a:spLocks noChangeArrowheads="1"/>
              </p:cNvSpPr>
              <p:nvPr/>
            </p:nvSpPr>
            <p:spPr bwMode="auto">
              <a:xfrm>
                <a:off x="976"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71" name="Oval 67"/>
              <p:cNvSpPr>
                <a:spLocks noChangeArrowheads="1"/>
              </p:cNvSpPr>
              <p:nvPr/>
            </p:nvSpPr>
            <p:spPr bwMode="auto">
              <a:xfrm>
                <a:off x="1128"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107" name="Group 68"/>
            <p:cNvGrpSpPr>
              <a:grpSpLocks/>
            </p:cNvGrpSpPr>
            <p:nvPr/>
          </p:nvGrpSpPr>
          <p:grpSpPr bwMode="auto">
            <a:xfrm>
              <a:off x="5905736" y="1569876"/>
              <a:ext cx="472487" cy="490376"/>
              <a:chOff x="936" y="992"/>
              <a:chExt cx="328" cy="352"/>
            </a:xfrm>
          </p:grpSpPr>
          <p:sp>
            <p:nvSpPr>
              <p:cNvPr id="160" name="Freeform 69"/>
              <p:cNvSpPr>
                <a:spLocks/>
              </p:cNvSpPr>
              <p:nvPr/>
            </p:nvSpPr>
            <p:spPr bwMode="auto">
              <a:xfrm>
                <a:off x="976" y="1008"/>
                <a:ext cx="264" cy="308"/>
              </a:xfrm>
              <a:custGeom>
                <a:avLst/>
                <a:gdLst>
                  <a:gd name="T0" fmla="*/ 116 w 264"/>
                  <a:gd name="T1" fmla="*/ 28 h 308"/>
                  <a:gd name="T2" fmla="*/ 212 w 264"/>
                  <a:gd name="T3" fmla="*/ 292 h 308"/>
                  <a:gd name="T4" fmla="*/ 4 w 264"/>
                  <a:gd name="T5" fmla="*/ 144 h 308"/>
                  <a:gd name="T6" fmla="*/ 240 w 264"/>
                  <a:gd name="T7" fmla="*/ 136 h 308"/>
                  <a:gd name="T8" fmla="*/ 32 w 264"/>
                  <a:gd name="T9" fmla="*/ 308 h 308"/>
                  <a:gd name="T10" fmla="*/ 196 w 264"/>
                  <a:gd name="T11" fmla="*/ 304 h 308"/>
                  <a:gd name="T12" fmla="*/ 264 w 264"/>
                  <a:gd name="T13" fmla="*/ 128 h 308"/>
                  <a:gd name="T14" fmla="*/ 132 w 264"/>
                  <a:gd name="T15" fmla="*/ 0 h 308"/>
                  <a:gd name="T16" fmla="*/ 0 w 264"/>
                  <a:gd name="T17" fmla="*/ 124 h 308"/>
                  <a:gd name="T18" fmla="*/ 36 w 264"/>
                  <a:gd name="T19" fmla="*/ 292 h 308"/>
                  <a:gd name="T20" fmla="*/ 116 w 264"/>
                  <a:gd name="T21" fmla="*/ 28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4" h="308">
                    <a:moveTo>
                      <a:pt x="116" y="28"/>
                    </a:moveTo>
                    <a:lnTo>
                      <a:pt x="212" y="292"/>
                    </a:lnTo>
                    <a:lnTo>
                      <a:pt x="4" y="144"/>
                    </a:lnTo>
                    <a:lnTo>
                      <a:pt x="240" y="136"/>
                    </a:lnTo>
                    <a:lnTo>
                      <a:pt x="32" y="308"/>
                    </a:lnTo>
                    <a:lnTo>
                      <a:pt x="196" y="304"/>
                    </a:lnTo>
                    <a:lnTo>
                      <a:pt x="264" y="128"/>
                    </a:lnTo>
                    <a:lnTo>
                      <a:pt x="132" y="0"/>
                    </a:lnTo>
                    <a:lnTo>
                      <a:pt x="0" y="124"/>
                    </a:lnTo>
                    <a:lnTo>
                      <a:pt x="36" y="292"/>
                    </a:lnTo>
                    <a:lnTo>
                      <a:pt x="116" y="28"/>
                    </a:lnTo>
                    <a:close/>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Oval 70"/>
              <p:cNvSpPr>
                <a:spLocks noChangeArrowheads="1"/>
              </p:cNvSpPr>
              <p:nvPr/>
            </p:nvSpPr>
            <p:spPr bwMode="auto">
              <a:xfrm>
                <a:off x="1048" y="99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62" name="Oval 71"/>
              <p:cNvSpPr>
                <a:spLocks noChangeArrowheads="1"/>
              </p:cNvSpPr>
              <p:nvPr/>
            </p:nvSpPr>
            <p:spPr bwMode="auto">
              <a:xfrm>
                <a:off x="936" y="111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63" name="Oval 72"/>
              <p:cNvSpPr>
                <a:spLocks noChangeArrowheads="1"/>
              </p:cNvSpPr>
              <p:nvPr/>
            </p:nvSpPr>
            <p:spPr bwMode="auto">
              <a:xfrm>
                <a:off x="1176" y="110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64" name="Oval 73"/>
              <p:cNvSpPr>
                <a:spLocks noChangeArrowheads="1"/>
              </p:cNvSpPr>
              <p:nvPr/>
            </p:nvSpPr>
            <p:spPr bwMode="auto">
              <a:xfrm>
                <a:off x="976"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65" name="Oval 74"/>
              <p:cNvSpPr>
                <a:spLocks noChangeArrowheads="1"/>
              </p:cNvSpPr>
              <p:nvPr/>
            </p:nvSpPr>
            <p:spPr bwMode="auto">
              <a:xfrm>
                <a:off x="1128"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108" name="Group 75"/>
            <p:cNvGrpSpPr>
              <a:grpSpLocks/>
            </p:cNvGrpSpPr>
            <p:nvPr/>
          </p:nvGrpSpPr>
          <p:grpSpPr bwMode="auto">
            <a:xfrm>
              <a:off x="6009452" y="2244143"/>
              <a:ext cx="472487" cy="490376"/>
              <a:chOff x="936" y="992"/>
              <a:chExt cx="328" cy="352"/>
            </a:xfrm>
          </p:grpSpPr>
          <p:sp>
            <p:nvSpPr>
              <p:cNvPr id="154" name="Freeform 76"/>
              <p:cNvSpPr>
                <a:spLocks/>
              </p:cNvSpPr>
              <p:nvPr/>
            </p:nvSpPr>
            <p:spPr bwMode="auto">
              <a:xfrm>
                <a:off x="976" y="1008"/>
                <a:ext cx="264" cy="308"/>
              </a:xfrm>
              <a:custGeom>
                <a:avLst/>
                <a:gdLst>
                  <a:gd name="T0" fmla="*/ 116 w 264"/>
                  <a:gd name="T1" fmla="*/ 28 h 308"/>
                  <a:gd name="T2" fmla="*/ 212 w 264"/>
                  <a:gd name="T3" fmla="*/ 292 h 308"/>
                  <a:gd name="T4" fmla="*/ 4 w 264"/>
                  <a:gd name="T5" fmla="*/ 144 h 308"/>
                  <a:gd name="T6" fmla="*/ 240 w 264"/>
                  <a:gd name="T7" fmla="*/ 136 h 308"/>
                  <a:gd name="T8" fmla="*/ 32 w 264"/>
                  <a:gd name="T9" fmla="*/ 308 h 308"/>
                  <a:gd name="T10" fmla="*/ 196 w 264"/>
                  <a:gd name="T11" fmla="*/ 304 h 308"/>
                  <a:gd name="T12" fmla="*/ 264 w 264"/>
                  <a:gd name="T13" fmla="*/ 128 h 308"/>
                  <a:gd name="T14" fmla="*/ 132 w 264"/>
                  <a:gd name="T15" fmla="*/ 0 h 308"/>
                  <a:gd name="T16" fmla="*/ 0 w 264"/>
                  <a:gd name="T17" fmla="*/ 124 h 308"/>
                  <a:gd name="T18" fmla="*/ 36 w 264"/>
                  <a:gd name="T19" fmla="*/ 292 h 308"/>
                  <a:gd name="T20" fmla="*/ 116 w 264"/>
                  <a:gd name="T21" fmla="*/ 28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4" h="308">
                    <a:moveTo>
                      <a:pt x="116" y="28"/>
                    </a:moveTo>
                    <a:lnTo>
                      <a:pt x="212" y="292"/>
                    </a:lnTo>
                    <a:lnTo>
                      <a:pt x="4" y="144"/>
                    </a:lnTo>
                    <a:lnTo>
                      <a:pt x="240" y="136"/>
                    </a:lnTo>
                    <a:lnTo>
                      <a:pt x="32" y="308"/>
                    </a:lnTo>
                    <a:lnTo>
                      <a:pt x="196" y="304"/>
                    </a:lnTo>
                    <a:lnTo>
                      <a:pt x="264" y="128"/>
                    </a:lnTo>
                    <a:lnTo>
                      <a:pt x="132" y="0"/>
                    </a:lnTo>
                    <a:lnTo>
                      <a:pt x="0" y="124"/>
                    </a:lnTo>
                    <a:lnTo>
                      <a:pt x="36" y="292"/>
                    </a:lnTo>
                    <a:lnTo>
                      <a:pt x="116" y="28"/>
                    </a:lnTo>
                    <a:close/>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Oval 77"/>
              <p:cNvSpPr>
                <a:spLocks noChangeArrowheads="1"/>
              </p:cNvSpPr>
              <p:nvPr/>
            </p:nvSpPr>
            <p:spPr bwMode="auto">
              <a:xfrm>
                <a:off x="1048" y="99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6" name="Oval 78"/>
              <p:cNvSpPr>
                <a:spLocks noChangeArrowheads="1"/>
              </p:cNvSpPr>
              <p:nvPr/>
            </p:nvSpPr>
            <p:spPr bwMode="auto">
              <a:xfrm>
                <a:off x="936" y="111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7" name="Oval 79"/>
              <p:cNvSpPr>
                <a:spLocks noChangeArrowheads="1"/>
              </p:cNvSpPr>
              <p:nvPr/>
            </p:nvSpPr>
            <p:spPr bwMode="auto">
              <a:xfrm>
                <a:off x="1176" y="110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8" name="Oval 80"/>
              <p:cNvSpPr>
                <a:spLocks noChangeArrowheads="1"/>
              </p:cNvSpPr>
              <p:nvPr/>
            </p:nvSpPr>
            <p:spPr bwMode="auto">
              <a:xfrm>
                <a:off x="976"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9" name="Oval 81"/>
              <p:cNvSpPr>
                <a:spLocks noChangeArrowheads="1"/>
              </p:cNvSpPr>
              <p:nvPr/>
            </p:nvSpPr>
            <p:spPr bwMode="auto">
              <a:xfrm>
                <a:off x="1128"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109" name="Group 82"/>
            <p:cNvGrpSpPr>
              <a:grpSpLocks/>
            </p:cNvGrpSpPr>
            <p:nvPr/>
          </p:nvGrpSpPr>
          <p:grpSpPr bwMode="auto">
            <a:xfrm>
              <a:off x="4962056" y="2900786"/>
              <a:ext cx="472487" cy="490376"/>
              <a:chOff x="936" y="992"/>
              <a:chExt cx="328" cy="352"/>
            </a:xfrm>
          </p:grpSpPr>
          <p:sp>
            <p:nvSpPr>
              <p:cNvPr id="148" name="Freeform 83"/>
              <p:cNvSpPr>
                <a:spLocks/>
              </p:cNvSpPr>
              <p:nvPr/>
            </p:nvSpPr>
            <p:spPr bwMode="auto">
              <a:xfrm>
                <a:off x="976" y="1008"/>
                <a:ext cx="264" cy="308"/>
              </a:xfrm>
              <a:custGeom>
                <a:avLst/>
                <a:gdLst>
                  <a:gd name="T0" fmla="*/ 116 w 264"/>
                  <a:gd name="T1" fmla="*/ 28 h 308"/>
                  <a:gd name="T2" fmla="*/ 212 w 264"/>
                  <a:gd name="T3" fmla="*/ 292 h 308"/>
                  <a:gd name="T4" fmla="*/ 4 w 264"/>
                  <a:gd name="T5" fmla="*/ 144 h 308"/>
                  <a:gd name="T6" fmla="*/ 240 w 264"/>
                  <a:gd name="T7" fmla="*/ 136 h 308"/>
                  <a:gd name="T8" fmla="*/ 32 w 264"/>
                  <a:gd name="T9" fmla="*/ 308 h 308"/>
                  <a:gd name="T10" fmla="*/ 196 w 264"/>
                  <a:gd name="T11" fmla="*/ 304 h 308"/>
                  <a:gd name="T12" fmla="*/ 264 w 264"/>
                  <a:gd name="T13" fmla="*/ 128 h 308"/>
                  <a:gd name="T14" fmla="*/ 132 w 264"/>
                  <a:gd name="T15" fmla="*/ 0 h 308"/>
                  <a:gd name="T16" fmla="*/ 0 w 264"/>
                  <a:gd name="T17" fmla="*/ 124 h 308"/>
                  <a:gd name="T18" fmla="*/ 36 w 264"/>
                  <a:gd name="T19" fmla="*/ 292 h 308"/>
                  <a:gd name="T20" fmla="*/ 116 w 264"/>
                  <a:gd name="T21" fmla="*/ 28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4" h="308">
                    <a:moveTo>
                      <a:pt x="116" y="28"/>
                    </a:moveTo>
                    <a:lnTo>
                      <a:pt x="212" y="292"/>
                    </a:lnTo>
                    <a:lnTo>
                      <a:pt x="4" y="144"/>
                    </a:lnTo>
                    <a:lnTo>
                      <a:pt x="240" y="136"/>
                    </a:lnTo>
                    <a:lnTo>
                      <a:pt x="32" y="308"/>
                    </a:lnTo>
                    <a:lnTo>
                      <a:pt x="196" y="304"/>
                    </a:lnTo>
                    <a:lnTo>
                      <a:pt x="264" y="128"/>
                    </a:lnTo>
                    <a:lnTo>
                      <a:pt x="132" y="0"/>
                    </a:lnTo>
                    <a:lnTo>
                      <a:pt x="0" y="124"/>
                    </a:lnTo>
                    <a:lnTo>
                      <a:pt x="36" y="292"/>
                    </a:lnTo>
                    <a:lnTo>
                      <a:pt x="116" y="28"/>
                    </a:lnTo>
                    <a:close/>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Oval 84"/>
              <p:cNvSpPr>
                <a:spLocks noChangeArrowheads="1"/>
              </p:cNvSpPr>
              <p:nvPr/>
            </p:nvSpPr>
            <p:spPr bwMode="auto">
              <a:xfrm>
                <a:off x="1048" y="99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0" name="Oval 85"/>
              <p:cNvSpPr>
                <a:spLocks noChangeArrowheads="1"/>
              </p:cNvSpPr>
              <p:nvPr/>
            </p:nvSpPr>
            <p:spPr bwMode="auto">
              <a:xfrm>
                <a:off x="936" y="111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1" name="Oval 86"/>
              <p:cNvSpPr>
                <a:spLocks noChangeArrowheads="1"/>
              </p:cNvSpPr>
              <p:nvPr/>
            </p:nvSpPr>
            <p:spPr bwMode="auto">
              <a:xfrm>
                <a:off x="1176" y="110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2" name="Oval 87"/>
              <p:cNvSpPr>
                <a:spLocks noChangeArrowheads="1"/>
              </p:cNvSpPr>
              <p:nvPr/>
            </p:nvSpPr>
            <p:spPr bwMode="auto">
              <a:xfrm>
                <a:off x="976"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3" name="Oval 88"/>
              <p:cNvSpPr>
                <a:spLocks noChangeArrowheads="1"/>
              </p:cNvSpPr>
              <p:nvPr/>
            </p:nvSpPr>
            <p:spPr bwMode="auto">
              <a:xfrm>
                <a:off x="1128"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110" name="Group 89"/>
            <p:cNvGrpSpPr>
              <a:grpSpLocks/>
            </p:cNvGrpSpPr>
            <p:nvPr/>
          </p:nvGrpSpPr>
          <p:grpSpPr bwMode="auto">
            <a:xfrm>
              <a:off x="5375629" y="1235528"/>
              <a:ext cx="472487" cy="490376"/>
              <a:chOff x="936" y="992"/>
              <a:chExt cx="328" cy="352"/>
            </a:xfrm>
          </p:grpSpPr>
          <p:sp>
            <p:nvSpPr>
              <p:cNvPr id="142" name="Freeform 90"/>
              <p:cNvSpPr>
                <a:spLocks/>
              </p:cNvSpPr>
              <p:nvPr/>
            </p:nvSpPr>
            <p:spPr bwMode="auto">
              <a:xfrm>
                <a:off x="976" y="1008"/>
                <a:ext cx="264" cy="308"/>
              </a:xfrm>
              <a:custGeom>
                <a:avLst/>
                <a:gdLst>
                  <a:gd name="T0" fmla="*/ 116 w 264"/>
                  <a:gd name="T1" fmla="*/ 28 h 308"/>
                  <a:gd name="T2" fmla="*/ 212 w 264"/>
                  <a:gd name="T3" fmla="*/ 292 h 308"/>
                  <a:gd name="T4" fmla="*/ 4 w 264"/>
                  <a:gd name="T5" fmla="*/ 144 h 308"/>
                  <a:gd name="T6" fmla="*/ 240 w 264"/>
                  <a:gd name="T7" fmla="*/ 136 h 308"/>
                  <a:gd name="T8" fmla="*/ 32 w 264"/>
                  <a:gd name="T9" fmla="*/ 308 h 308"/>
                  <a:gd name="T10" fmla="*/ 196 w 264"/>
                  <a:gd name="T11" fmla="*/ 304 h 308"/>
                  <a:gd name="T12" fmla="*/ 264 w 264"/>
                  <a:gd name="T13" fmla="*/ 128 h 308"/>
                  <a:gd name="T14" fmla="*/ 132 w 264"/>
                  <a:gd name="T15" fmla="*/ 0 h 308"/>
                  <a:gd name="T16" fmla="*/ 0 w 264"/>
                  <a:gd name="T17" fmla="*/ 124 h 308"/>
                  <a:gd name="T18" fmla="*/ 36 w 264"/>
                  <a:gd name="T19" fmla="*/ 292 h 308"/>
                  <a:gd name="T20" fmla="*/ 116 w 264"/>
                  <a:gd name="T21" fmla="*/ 28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4" h="308">
                    <a:moveTo>
                      <a:pt x="116" y="28"/>
                    </a:moveTo>
                    <a:lnTo>
                      <a:pt x="212" y="292"/>
                    </a:lnTo>
                    <a:lnTo>
                      <a:pt x="4" y="144"/>
                    </a:lnTo>
                    <a:lnTo>
                      <a:pt x="240" y="136"/>
                    </a:lnTo>
                    <a:lnTo>
                      <a:pt x="32" y="308"/>
                    </a:lnTo>
                    <a:lnTo>
                      <a:pt x="196" y="304"/>
                    </a:lnTo>
                    <a:lnTo>
                      <a:pt x="264" y="128"/>
                    </a:lnTo>
                    <a:lnTo>
                      <a:pt x="132" y="0"/>
                    </a:lnTo>
                    <a:lnTo>
                      <a:pt x="0" y="124"/>
                    </a:lnTo>
                    <a:lnTo>
                      <a:pt x="36" y="292"/>
                    </a:lnTo>
                    <a:lnTo>
                      <a:pt x="116" y="28"/>
                    </a:lnTo>
                    <a:close/>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Oval 91"/>
              <p:cNvSpPr>
                <a:spLocks noChangeArrowheads="1"/>
              </p:cNvSpPr>
              <p:nvPr/>
            </p:nvSpPr>
            <p:spPr bwMode="auto">
              <a:xfrm>
                <a:off x="1048" y="99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44" name="Oval 92"/>
              <p:cNvSpPr>
                <a:spLocks noChangeArrowheads="1"/>
              </p:cNvSpPr>
              <p:nvPr/>
            </p:nvSpPr>
            <p:spPr bwMode="auto">
              <a:xfrm>
                <a:off x="936" y="111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45" name="Oval 93"/>
              <p:cNvSpPr>
                <a:spLocks noChangeArrowheads="1"/>
              </p:cNvSpPr>
              <p:nvPr/>
            </p:nvSpPr>
            <p:spPr bwMode="auto">
              <a:xfrm>
                <a:off x="1176" y="110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46" name="Oval 94"/>
              <p:cNvSpPr>
                <a:spLocks noChangeArrowheads="1"/>
              </p:cNvSpPr>
              <p:nvPr/>
            </p:nvSpPr>
            <p:spPr bwMode="auto">
              <a:xfrm>
                <a:off x="976"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47" name="Oval 95"/>
              <p:cNvSpPr>
                <a:spLocks noChangeArrowheads="1"/>
              </p:cNvSpPr>
              <p:nvPr/>
            </p:nvSpPr>
            <p:spPr bwMode="auto">
              <a:xfrm>
                <a:off x="1128"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111" name="Group 96"/>
            <p:cNvGrpSpPr>
              <a:grpSpLocks/>
            </p:cNvGrpSpPr>
            <p:nvPr/>
          </p:nvGrpSpPr>
          <p:grpSpPr bwMode="auto">
            <a:xfrm>
              <a:off x="4326292" y="1876361"/>
              <a:ext cx="472487" cy="490376"/>
              <a:chOff x="936" y="992"/>
              <a:chExt cx="328" cy="352"/>
            </a:xfrm>
          </p:grpSpPr>
          <p:sp>
            <p:nvSpPr>
              <p:cNvPr id="136" name="Freeform 97"/>
              <p:cNvSpPr>
                <a:spLocks/>
              </p:cNvSpPr>
              <p:nvPr/>
            </p:nvSpPr>
            <p:spPr bwMode="auto">
              <a:xfrm>
                <a:off x="976" y="1008"/>
                <a:ext cx="264" cy="308"/>
              </a:xfrm>
              <a:custGeom>
                <a:avLst/>
                <a:gdLst>
                  <a:gd name="T0" fmla="*/ 116 w 264"/>
                  <a:gd name="T1" fmla="*/ 28 h 308"/>
                  <a:gd name="T2" fmla="*/ 212 w 264"/>
                  <a:gd name="T3" fmla="*/ 292 h 308"/>
                  <a:gd name="T4" fmla="*/ 4 w 264"/>
                  <a:gd name="T5" fmla="*/ 144 h 308"/>
                  <a:gd name="T6" fmla="*/ 240 w 264"/>
                  <a:gd name="T7" fmla="*/ 136 h 308"/>
                  <a:gd name="T8" fmla="*/ 32 w 264"/>
                  <a:gd name="T9" fmla="*/ 308 h 308"/>
                  <a:gd name="T10" fmla="*/ 196 w 264"/>
                  <a:gd name="T11" fmla="*/ 304 h 308"/>
                  <a:gd name="T12" fmla="*/ 264 w 264"/>
                  <a:gd name="T13" fmla="*/ 128 h 308"/>
                  <a:gd name="T14" fmla="*/ 132 w 264"/>
                  <a:gd name="T15" fmla="*/ 0 h 308"/>
                  <a:gd name="T16" fmla="*/ 0 w 264"/>
                  <a:gd name="T17" fmla="*/ 124 h 308"/>
                  <a:gd name="T18" fmla="*/ 36 w 264"/>
                  <a:gd name="T19" fmla="*/ 292 h 308"/>
                  <a:gd name="T20" fmla="*/ 116 w 264"/>
                  <a:gd name="T21" fmla="*/ 28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4" h="308">
                    <a:moveTo>
                      <a:pt x="116" y="28"/>
                    </a:moveTo>
                    <a:lnTo>
                      <a:pt x="212" y="292"/>
                    </a:lnTo>
                    <a:lnTo>
                      <a:pt x="4" y="144"/>
                    </a:lnTo>
                    <a:lnTo>
                      <a:pt x="240" y="136"/>
                    </a:lnTo>
                    <a:lnTo>
                      <a:pt x="32" y="308"/>
                    </a:lnTo>
                    <a:lnTo>
                      <a:pt x="196" y="304"/>
                    </a:lnTo>
                    <a:lnTo>
                      <a:pt x="264" y="128"/>
                    </a:lnTo>
                    <a:lnTo>
                      <a:pt x="132" y="0"/>
                    </a:lnTo>
                    <a:lnTo>
                      <a:pt x="0" y="124"/>
                    </a:lnTo>
                    <a:lnTo>
                      <a:pt x="36" y="292"/>
                    </a:lnTo>
                    <a:lnTo>
                      <a:pt x="116" y="28"/>
                    </a:lnTo>
                    <a:close/>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Oval 98"/>
              <p:cNvSpPr>
                <a:spLocks noChangeArrowheads="1"/>
              </p:cNvSpPr>
              <p:nvPr/>
            </p:nvSpPr>
            <p:spPr bwMode="auto">
              <a:xfrm>
                <a:off x="1048" y="99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38" name="Oval 99"/>
              <p:cNvSpPr>
                <a:spLocks noChangeArrowheads="1"/>
              </p:cNvSpPr>
              <p:nvPr/>
            </p:nvSpPr>
            <p:spPr bwMode="auto">
              <a:xfrm>
                <a:off x="936" y="111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39" name="Oval 100"/>
              <p:cNvSpPr>
                <a:spLocks noChangeArrowheads="1"/>
              </p:cNvSpPr>
              <p:nvPr/>
            </p:nvSpPr>
            <p:spPr bwMode="auto">
              <a:xfrm>
                <a:off x="1176" y="110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40" name="Oval 101"/>
              <p:cNvSpPr>
                <a:spLocks noChangeArrowheads="1"/>
              </p:cNvSpPr>
              <p:nvPr/>
            </p:nvSpPr>
            <p:spPr bwMode="auto">
              <a:xfrm>
                <a:off x="976"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41" name="Oval 102"/>
              <p:cNvSpPr>
                <a:spLocks noChangeArrowheads="1"/>
              </p:cNvSpPr>
              <p:nvPr/>
            </p:nvSpPr>
            <p:spPr bwMode="auto">
              <a:xfrm>
                <a:off x="1128"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112" name="Group 103"/>
            <p:cNvGrpSpPr>
              <a:grpSpLocks/>
            </p:cNvGrpSpPr>
            <p:nvPr/>
          </p:nvGrpSpPr>
          <p:grpSpPr bwMode="auto">
            <a:xfrm>
              <a:off x="4740981" y="1402702"/>
              <a:ext cx="472487" cy="490376"/>
              <a:chOff x="936" y="992"/>
              <a:chExt cx="328" cy="352"/>
            </a:xfrm>
          </p:grpSpPr>
          <p:sp>
            <p:nvSpPr>
              <p:cNvPr id="130" name="Freeform 104"/>
              <p:cNvSpPr>
                <a:spLocks/>
              </p:cNvSpPr>
              <p:nvPr/>
            </p:nvSpPr>
            <p:spPr bwMode="auto">
              <a:xfrm>
                <a:off x="976" y="1008"/>
                <a:ext cx="264" cy="308"/>
              </a:xfrm>
              <a:custGeom>
                <a:avLst/>
                <a:gdLst>
                  <a:gd name="T0" fmla="*/ 116 w 264"/>
                  <a:gd name="T1" fmla="*/ 28 h 308"/>
                  <a:gd name="T2" fmla="*/ 212 w 264"/>
                  <a:gd name="T3" fmla="*/ 292 h 308"/>
                  <a:gd name="T4" fmla="*/ 4 w 264"/>
                  <a:gd name="T5" fmla="*/ 144 h 308"/>
                  <a:gd name="T6" fmla="*/ 240 w 264"/>
                  <a:gd name="T7" fmla="*/ 136 h 308"/>
                  <a:gd name="T8" fmla="*/ 32 w 264"/>
                  <a:gd name="T9" fmla="*/ 308 h 308"/>
                  <a:gd name="T10" fmla="*/ 196 w 264"/>
                  <a:gd name="T11" fmla="*/ 304 h 308"/>
                  <a:gd name="T12" fmla="*/ 264 w 264"/>
                  <a:gd name="T13" fmla="*/ 128 h 308"/>
                  <a:gd name="T14" fmla="*/ 132 w 264"/>
                  <a:gd name="T15" fmla="*/ 0 h 308"/>
                  <a:gd name="T16" fmla="*/ 0 w 264"/>
                  <a:gd name="T17" fmla="*/ 124 h 308"/>
                  <a:gd name="T18" fmla="*/ 36 w 264"/>
                  <a:gd name="T19" fmla="*/ 292 h 308"/>
                  <a:gd name="T20" fmla="*/ 116 w 264"/>
                  <a:gd name="T21" fmla="*/ 28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4" h="308">
                    <a:moveTo>
                      <a:pt x="116" y="28"/>
                    </a:moveTo>
                    <a:lnTo>
                      <a:pt x="212" y="292"/>
                    </a:lnTo>
                    <a:lnTo>
                      <a:pt x="4" y="144"/>
                    </a:lnTo>
                    <a:lnTo>
                      <a:pt x="240" y="136"/>
                    </a:lnTo>
                    <a:lnTo>
                      <a:pt x="32" y="308"/>
                    </a:lnTo>
                    <a:lnTo>
                      <a:pt x="196" y="304"/>
                    </a:lnTo>
                    <a:lnTo>
                      <a:pt x="264" y="128"/>
                    </a:lnTo>
                    <a:lnTo>
                      <a:pt x="132" y="0"/>
                    </a:lnTo>
                    <a:lnTo>
                      <a:pt x="0" y="124"/>
                    </a:lnTo>
                    <a:lnTo>
                      <a:pt x="36" y="292"/>
                    </a:lnTo>
                    <a:lnTo>
                      <a:pt x="116" y="28"/>
                    </a:lnTo>
                    <a:close/>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Oval 105"/>
              <p:cNvSpPr>
                <a:spLocks noChangeArrowheads="1"/>
              </p:cNvSpPr>
              <p:nvPr/>
            </p:nvSpPr>
            <p:spPr bwMode="auto">
              <a:xfrm>
                <a:off x="1048" y="99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32" name="Oval 106"/>
              <p:cNvSpPr>
                <a:spLocks noChangeArrowheads="1"/>
              </p:cNvSpPr>
              <p:nvPr/>
            </p:nvSpPr>
            <p:spPr bwMode="auto">
              <a:xfrm>
                <a:off x="936" y="111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33" name="Oval 107"/>
              <p:cNvSpPr>
                <a:spLocks noChangeArrowheads="1"/>
              </p:cNvSpPr>
              <p:nvPr/>
            </p:nvSpPr>
            <p:spPr bwMode="auto">
              <a:xfrm>
                <a:off x="1176" y="110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34" name="Oval 108"/>
              <p:cNvSpPr>
                <a:spLocks noChangeArrowheads="1"/>
              </p:cNvSpPr>
              <p:nvPr/>
            </p:nvSpPr>
            <p:spPr bwMode="auto">
              <a:xfrm>
                <a:off x="976"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35" name="Oval 109"/>
              <p:cNvSpPr>
                <a:spLocks noChangeArrowheads="1"/>
              </p:cNvSpPr>
              <p:nvPr/>
            </p:nvSpPr>
            <p:spPr bwMode="auto">
              <a:xfrm>
                <a:off x="1128"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113" name="Group 110"/>
            <p:cNvGrpSpPr>
              <a:grpSpLocks/>
            </p:cNvGrpSpPr>
            <p:nvPr/>
          </p:nvGrpSpPr>
          <p:grpSpPr bwMode="auto">
            <a:xfrm>
              <a:off x="5688072" y="2845968"/>
              <a:ext cx="472487" cy="490376"/>
              <a:chOff x="936" y="992"/>
              <a:chExt cx="328" cy="352"/>
            </a:xfrm>
          </p:grpSpPr>
          <p:sp>
            <p:nvSpPr>
              <p:cNvPr id="124" name="Freeform 111"/>
              <p:cNvSpPr>
                <a:spLocks/>
              </p:cNvSpPr>
              <p:nvPr/>
            </p:nvSpPr>
            <p:spPr bwMode="auto">
              <a:xfrm>
                <a:off x="976" y="1008"/>
                <a:ext cx="264" cy="308"/>
              </a:xfrm>
              <a:custGeom>
                <a:avLst/>
                <a:gdLst>
                  <a:gd name="T0" fmla="*/ 116 w 264"/>
                  <a:gd name="T1" fmla="*/ 28 h 308"/>
                  <a:gd name="T2" fmla="*/ 212 w 264"/>
                  <a:gd name="T3" fmla="*/ 292 h 308"/>
                  <a:gd name="T4" fmla="*/ 4 w 264"/>
                  <a:gd name="T5" fmla="*/ 144 h 308"/>
                  <a:gd name="T6" fmla="*/ 240 w 264"/>
                  <a:gd name="T7" fmla="*/ 136 h 308"/>
                  <a:gd name="T8" fmla="*/ 32 w 264"/>
                  <a:gd name="T9" fmla="*/ 308 h 308"/>
                  <a:gd name="T10" fmla="*/ 196 w 264"/>
                  <a:gd name="T11" fmla="*/ 304 h 308"/>
                  <a:gd name="T12" fmla="*/ 264 w 264"/>
                  <a:gd name="T13" fmla="*/ 128 h 308"/>
                  <a:gd name="T14" fmla="*/ 132 w 264"/>
                  <a:gd name="T15" fmla="*/ 0 h 308"/>
                  <a:gd name="T16" fmla="*/ 0 w 264"/>
                  <a:gd name="T17" fmla="*/ 124 h 308"/>
                  <a:gd name="T18" fmla="*/ 36 w 264"/>
                  <a:gd name="T19" fmla="*/ 292 h 308"/>
                  <a:gd name="T20" fmla="*/ 116 w 264"/>
                  <a:gd name="T21" fmla="*/ 28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4" h="308">
                    <a:moveTo>
                      <a:pt x="116" y="28"/>
                    </a:moveTo>
                    <a:lnTo>
                      <a:pt x="212" y="292"/>
                    </a:lnTo>
                    <a:lnTo>
                      <a:pt x="4" y="144"/>
                    </a:lnTo>
                    <a:lnTo>
                      <a:pt x="240" y="136"/>
                    </a:lnTo>
                    <a:lnTo>
                      <a:pt x="32" y="308"/>
                    </a:lnTo>
                    <a:lnTo>
                      <a:pt x="196" y="304"/>
                    </a:lnTo>
                    <a:lnTo>
                      <a:pt x="264" y="128"/>
                    </a:lnTo>
                    <a:lnTo>
                      <a:pt x="132" y="0"/>
                    </a:lnTo>
                    <a:lnTo>
                      <a:pt x="0" y="124"/>
                    </a:lnTo>
                    <a:lnTo>
                      <a:pt x="36" y="292"/>
                    </a:lnTo>
                    <a:lnTo>
                      <a:pt x="116" y="28"/>
                    </a:lnTo>
                    <a:close/>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Oval 112"/>
              <p:cNvSpPr>
                <a:spLocks noChangeArrowheads="1"/>
              </p:cNvSpPr>
              <p:nvPr/>
            </p:nvSpPr>
            <p:spPr bwMode="auto">
              <a:xfrm>
                <a:off x="1048" y="99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26" name="Oval 113"/>
              <p:cNvSpPr>
                <a:spLocks noChangeArrowheads="1"/>
              </p:cNvSpPr>
              <p:nvPr/>
            </p:nvSpPr>
            <p:spPr bwMode="auto">
              <a:xfrm>
                <a:off x="936" y="1112"/>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27" name="Oval 114"/>
              <p:cNvSpPr>
                <a:spLocks noChangeArrowheads="1"/>
              </p:cNvSpPr>
              <p:nvPr/>
            </p:nvSpPr>
            <p:spPr bwMode="auto">
              <a:xfrm>
                <a:off x="1176" y="110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28" name="Oval 115"/>
              <p:cNvSpPr>
                <a:spLocks noChangeArrowheads="1"/>
              </p:cNvSpPr>
              <p:nvPr/>
            </p:nvSpPr>
            <p:spPr bwMode="auto">
              <a:xfrm>
                <a:off x="976"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29" name="Oval 116"/>
              <p:cNvSpPr>
                <a:spLocks noChangeArrowheads="1"/>
              </p:cNvSpPr>
              <p:nvPr/>
            </p:nvSpPr>
            <p:spPr bwMode="auto">
              <a:xfrm>
                <a:off x="1128" y="1264"/>
                <a:ext cx="88" cy="80"/>
              </a:xfrm>
              <a:prstGeom prst="ellipse">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cxnSp>
          <p:nvCxnSpPr>
            <p:cNvPr id="114" name="Straight Connector 113"/>
            <p:cNvCxnSpPr>
              <a:stCxn id="135" idx="4"/>
              <a:endCxn id="125" idx="1"/>
            </p:cNvCxnSpPr>
            <p:nvPr/>
          </p:nvCxnSpPr>
          <p:spPr>
            <a:xfrm>
              <a:off x="5080942" y="1893078"/>
              <a:ext cx="787031" cy="96921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69" idx="6"/>
              <a:endCxn id="162" idx="4"/>
            </p:cNvCxnSpPr>
            <p:nvPr/>
          </p:nvCxnSpPr>
          <p:spPr>
            <a:xfrm flipV="1">
              <a:off x="4902495" y="1848499"/>
              <a:ext cx="1066624" cy="82939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33" idx="6"/>
              <a:endCxn id="144" idx="3"/>
            </p:cNvCxnSpPr>
            <p:nvPr/>
          </p:nvCxnSpPr>
          <p:spPr>
            <a:xfrm flipV="1">
              <a:off x="5213468" y="1497830"/>
              <a:ext cx="180725" cy="11662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45" idx="6"/>
              <a:endCxn id="161" idx="5"/>
            </p:cNvCxnSpPr>
            <p:nvPr/>
          </p:nvCxnSpPr>
          <p:spPr>
            <a:xfrm>
              <a:off x="5848116" y="1447282"/>
              <a:ext cx="327158" cy="21772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65" idx="5"/>
              <a:endCxn id="155" idx="5"/>
            </p:cNvCxnSpPr>
            <p:nvPr/>
          </p:nvCxnSpPr>
          <p:spPr>
            <a:xfrm flipH="1">
              <a:off x="6278990" y="2043931"/>
              <a:ext cx="11525" cy="29534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59" idx="4"/>
              <a:endCxn id="127" idx="6"/>
            </p:cNvCxnSpPr>
            <p:nvPr/>
          </p:nvCxnSpPr>
          <p:spPr>
            <a:xfrm flipH="1">
              <a:off x="6160559" y="2734519"/>
              <a:ext cx="188854" cy="32320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28" idx="3"/>
              <a:endCxn id="153" idx="5"/>
            </p:cNvCxnSpPr>
            <p:nvPr/>
          </p:nvCxnSpPr>
          <p:spPr>
            <a:xfrm flipH="1">
              <a:off x="5346835" y="3320023"/>
              <a:ext cx="417421" cy="5481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50" idx="3"/>
              <a:endCxn id="171" idx="5"/>
            </p:cNvCxnSpPr>
            <p:nvPr/>
          </p:nvCxnSpPr>
          <p:spPr>
            <a:xfrm flipH="1" flipV="1">
              <a:off x="4814787" y="2940190"/>
              <a:ext cx="165833" cy="22289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67" idx="6"/>
              <a:endCxn id="141" idx="4"/>
            </p:cNvCxnSpPr>
            <p:nvPr/>
          </p:nvCxnSpPr>
          <p:spPr>
            <a:xfrm flipH="1" flipV="1">
              <a:off x="4666253" y="2366737"/>
              <a:ext cx="51857" cy="15512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39" idx="6"/>
              <a:endCxn id="134" idx="0"/>
            </p:cNvCxnSpPr>
            <p:nvPr/>
          </p:nvCxnSpPr>
          <p:spPr>
            <a:xfrm flipV="1">
              <a:off x="4798779" y="1781629"/>
              <a:ext cx="63205" cy="30648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618464" y="1656877"/>
            <a:ext cx="1680362" cy="307777"/>
          </a:xfrm>
          <a:prstGeom prst="rect">
            <a:avLst/>
          </a:prstGeom>
          <a:noFill/>
        </p:spPr>
        <p:txBody>
          <a:bodyPr wrap="square" rtlCol="0">
            <a:spAutoFit/>
          </a:bodyPr>
          <a:lstStyle/>
          <a:p>
            <a:r>
              <a:rPr lang="en-US" sz="1400" i="1" dirty="0" err="1" smtClean="0"/>
              <a:t>NodeMatch</a:t>
            </a:r>
            <a:r>
              <a:rPr lang="en-US" sz="1400" i="1" dirty="0" smtClean="0"/>
              <a:t>()</a:t>
            </a:r>
            <a:endParaRPr lang="en-US" sz="1400" i="1" dirty="0"/>
          </a:p>
        </p:txBody>
      </p:sp>
      <p:sp>
        <p:nvSpPr>
          <p:cNvPr id="173" name="TextBox 172"/>
          <p:cNvSpPr txBox="1"/>
          <p:nvPr/>
        </p:nvSpPr>
        <p:spPr>
          <a:xfrm>
            <a:off x="6590869" y="2542938"/>
            <a:ext cx="1680362" cy="738664"/>
          </a:xfrm>
          <a:prstGeom prst="rect">
            <a:avLst/>
          </a:prstGeom>
          <a:noFill/>
        </p:spPr>
        <p:txBody>
          <a:bodyPr wrap="square" rtlCol="0">
            <a:spAutoFit/>
          </a:bodyPr>
          <a:lstStyle/>
          <a:p>
            <a:r>
              <a:rPr lang="en-US" sz="1400" i="1" dirty="0" smtClean="0"/>
              <a:t>Balance,  Transitivity,</a:t>
            </a:r>
          </a:p>
          <a:p>
            <a:r>
              <a:rPr lang="en-US" sz="1400" i="1" dirty="0" smtClean="0"/>
              <a:t>GWESP</a:t>
            </a:r>
            <a:endParaRPr lang="en-US" sz="1400" i="1" dirty="0"/>
          </a:p>
        </p:txBody>
      </p:sp>
      <p:sp>
        <p:nvSpPr>
          <p:cNvPr id="174" name="TextBox 173"/>
          <p:cNvSpPr txBox="1"/>
          <p:nvPr/>
        </p:nvSpPr>
        <p:spPr>
          <a:xfrm>
            <a:off x="6645916" y="3804715"/>
            <a:ext cx="1680362" cy="523220"/>
          </a:xfrm>
          <a:prstGeom prst="rect">
            <a:avLst/>
          </a:prstGeom>
          <a:noFill/>
        </p:spPr>
        <p:txBody>
          <a:bodyPr wrap="square" rtlCol="0">
            <a:spAutoFit/>
          </a:bodyPr>
          <a:lstStyle/>
          <a:p>
            <a:r>
              <a:rPr lang="en-US" sz="1400" i="1" dirty="0" smtClean="0"/>
              <a:t>Clustering &amp; k-paths</a:t>
            </a:r>
            <a:endParaRPr lang="en-US" sz="1400" i="1" dirty="0"/>
          </a:p>
        </p:txBody>
      </p:sp>
      <p:sp>
        <p:nvSpPr>
          <p:cNvPr id="175" name="TextBox 174"/>
          <p:cNvSpPr txBox="1"/>
          <p:nvPr/>
        </p:nvSpPr>
        <p:spPr>
          <a:xfrm>
            <a:off x="6618464" y="5186636"/>
            <a:ext cx="1680362" cy="307777"/>
          </a:xfrm>
          <a:prstGeom prst="rect">
            <a:avLst/>
          </a:prstGeom>
          <a:noFill/>
        </p:spPr>
        <p:txBody>
          <a:bodyPr wrap="square" rtlCol="0">
            <a:spAutoFit/>
          </a:bodyPr>
          <a:lstStyle/>
          <a:p>
            <a:r>
              <a:rPr lang="en-US" sz="1400" i="1" dirty="0" smtClean="0"/>
              <a:t>In-degree, k-stars</a:t>
            </a:r>
            <a:endParaRPr lang="en-US" sz="1400" i="1" dirty="0"/>
          </a:p>
        </p:txBody>
      </p:sp>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2845" y="5192596"/>
            <a:ext cx="1795737" cy="1157489"/>
          </a:xfrm>
          <a:prstGeom prst="rect">
            <a:avLst/>
          </a:prstGeom>
        </p:spPr>
      </p:pic>
      <p:sp>
        <p:nvSpPr>
          <p:cNvPr id="98"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ERGM: Model Specification</a:t>
            </a:r>
            <a:endParaRPr lang="en-US" altLang="en-US" sz="1600" i="1" dirty="0"/>
          </a:p>
        </p:txBody>
      </p:sp>
    </p:spTree>
    <p:extLst>
      <p:ext uri="{BB962C8B-B14F-4D97-AF65-F5344CB8AC3E}">
        <p14:creationId xmlns:p14="http://schemas.microsoft.com/office/powerpoint/2010/main" val="28012196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0825" y="1009650"/>
            <a:ext cx="2627642" cy="369332"/>
          </a:xfrm>
          <a:prstGeom prst="rect">
            <a:avLst/>
          </a:prstGeom>
          <a:noFill/>
        </p:spPr>
        <p:txBody>
          <a:bodyPr wrap="none" rtlCol="0">
            <a:spAutoFit/>
          </a:bodyPr>
          <a:lstStyle/>
          <a:p>
            <a:r>
              <a:rPr lang="en-US" dirty="0" smtClean="0"/>
              <a:t>Common classes of terms:</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72906740"/>
              </p:ext>
            </p:extLst>
          </p:nvPr>
        </p:nvGraphicFramePr>
        <p:xfrm>
          <a:off x="1079499" y="1518463"/>
          <a:ext cx="6302375" cy="4123563"/>
        </p:xfrm>
        <a:graphic>
          <a:graphicData uri="http://schemas.openxmlformats.org/drawingml/2006/table">
            <a:tbl>
              <a:tblPr firstRow="1" bandRow="1">
                <a:tableStyleId>{5C22544A-7EE6-4342-B048-85BDC9FD1C3A}</a:tableStyleId>
              </a:tblPr>
              <a:tblGrid>
                <a:gridCol w="2385478">
                  <a:extLst>
                    <a:ext uri="{9D8B030D-6E8A-4147-A177-3AD203B41FA5}">
                      <a16:colId xmlns:a16="http://schemas.microsoft.com/office/drawing/2014/main" val="3429025971"/>
                    </a:ext>
                  </a:extLst>
                </a:gridCol>
                <a:gridCol w="3916897">
                  <a:extLst>
                    <a:ext uri="{9D8B030D-6E8A-4147-A177-3AD203B41FA5}">
                      <a16:colId xmlns:a16="http://schemas.microsoft.com/office/drawing/2014/main" val="1580925947"/>
                    </a:ext>
                  </a:extLst>
                </a:gridCol>
              </a:tblGrid>
              <a:tr h="370840">
                <a:tc>
                  <a:txBody>
                    <a:bodyPr/>
                    <a:lstStyle/>
                    <a:p>
                      <a:r>
                        <a:rPr lang="en-US" dirty="0" smtClean="0"/>
                        <a:t>Term</a:t>
                      </a:r>
                      <a:endParaRPr lang="en-US" dirty="0"/>
                    </a:p>
                  </a:txBody>
                  <a:tcPr>
                    <a:solidFill>
                      <a:srgbClr val="002060"/>
                    </a:solidFill>
                  </a:tcPr>
                </a:tc>
                <a:tc>
                  <a:txBody>
                    <a:bodyPr/>
                    <a:lstStyle/>
                    <a:p>
                      <a:r>
                        <a:rPr lang="en-US" dirty="0" smtClean="0"/>
                        <a:t>Why?</a:t>
                      </a:r>
                      <a:endParaRPr lang="en-US" dirty="0"/>
                    </a:p>
                  </a:txBody>
                  <a:tcPr>
                    <a:solidFill>
                      <a:srgbClr val="002060"/>
                    </a:solidFill>
                  </a:tcPr>
                </a:tc>
                <a:extLst>
                  <a:ext uri="{0D108BD9-81ED-4DB2-BD59-A6C34878D82A}">
                    <a16:rowId xmlns:a16="http://schemas.microsoft.com/office/drawing/2014/main" val="1853138488"/>
                  </a:ext>
                </a:extLst>
              </a:tr>
              <a:tr h="308610">
                <a:tc>
                  <a:txBody>
                    <a:bodyPr/>
                    <a:lstStyle/>
                    <a:p>
                      <a:r>
                        <a:rPr lang="en-US" sz="1400" dirty="0" smtClean="0"/>
                        <a:t>Edges</a:t>
                      </a:r>
                      <a:endParaRPr lang="en-US" sz="1400" dirty="0"/>
                    </a:p>
                  </a:txBody>
                  <a:tcPr/>
                </a:tc>
                <a:tc>
                  <a:txBody>
                    <a:bodyPr/>
                    <a:lstStyle/>
                    <a:p>
                      <a:r>
                        <a:rPr lang="en-US" sz="1400" dirty="0" smtClean="0"/>
                        <a:t>Density</a:t>
                      </a:r>
                      <a:endParaRPr lang="en-US" sz="1400" dirty="0"/>
                    </a:p>
                  </a:txBody>
                  <a:tcPr/>
                </a:tc>
                <a:extLst>
                  <a:ext uri="{0D108BD9-81ED-4DB2-BD59-A6C34878D82A}">
                    <a16:rowId xmlns:a16="http://schemas.microsoft.com/office/drawing/2014/main" val="991775831"/>
                  </a:ext>
                </a:extLst>
              </a:tr>
              <a:tr h="280670">
                <a:tc>
                  <a:txBody>
                    <a:bodyPr/>
                    <a:lstStyle/>
                    <a:p>
                      <a:r>
                        <a:rPr lang="en-US" sz="1400" dirty="0" smtClean="0"/>
                        <a:t>Receiver, </a:t>
                      </a:r>
                      <a:r>
                        <a:rPr lang="en-US" sz="1400" dirty="0" smtClean="0"/>
                        <a:t>Sender</a:t>
                      </a:r>
                      <a:endParaRPr lang="en-US" sz="1400" dirty="0"/>
                    </a:p>
                  </a:txBody>
                  <a:tcPr/>
                </a:tc>
                <a:tc>
                  <a:txBody>
                    <a:bodyPr/>
                    <a:lstStyle/>
                    <a:p>
                      <a:r>
                        <a:rPr lang="en-US" sz="1400" dirty="0" smtClean="0"/>
                        <a:t>Fit person specific degree distribution</a:t>
                      </a:r>
                      <a:endParaRPr lang="en-US" sz="1400" dirty="0"/>
                    </a:p>
                  </a:txBody>
                  <a:tcPr/>
                </a:tc>
                <a:extLst>
                  <a:ext uri="{0D108BD9-81ED-4DB2-BD59-A6C34878D82A}">
                    <a16:rowId xmlns:a16="http://schemas.microsoft.com/office/drawing/2014/main" val="343908995"/>
                  </a:ext>
                </a:extLst>
              </a:tr>
              <a:tr h="609473">
                <a:tc>
                  <a:txBody>
                    <a:bodyPr/>
                    <a:lstStyle/>
                    <a:p>
                      <a:r>
                        <a:rPr lang="en-US" sz="1400" dirty="0" smtClean="0"/>
                        <a:t>Degree(</a:t>
                      </a:r>
                      <a:r>
                        <a:rPr lang="en-US" sz="1400" dirty="0" err="1" smtClean="0"/>
                        <a:t>d,attr</a:t>
                      </a:r>
                      <a:r>
                        <a:rPr lang="en-US" sz="1400" dirty="0" smtClean="0"/>
                        <a:t>)</a:t>
                      </a:r>
                      <a:endParaRPr lang="en-US" sz="1400" dirty="0"/>
                    </a:p>
                  </a:txBody>
                  <a:tcPr/>
                </a:tc>
                <a:tc>
                  <a:txBody>
                    <a:bodyPr/>
                    <a:lstStyle/>
                    <a:p>
                      <a:r>
                        <a:rPr lang="en-US" sz="1400" dirty="0" smtClean="0"/>
                        <a:t>Fit</a:t>
                      </a:r>
                      <a:r>
                        <a:rPr lang="en-US" sz="1400" baseline="0" dirty="0" smtClean="0"/>
                        <a:t> the observed global degree distribution, perhaps by attribute</a:t>
                      </a:r>
                      <a:endParaRPr lang="en-US" sz="1400" dirty="0"/>
                    </a:p>
                  </a:txBody>
                  <a:tcPr/>
                </a:tc>
                <a:extLst>
                  <a:ext uri="{0D108BD9-81ED-4DB2-BD59-A6C34878D82A}">
                    <a16:rowId xmlns:a16="http://schemas.microsoft.com/office/drawing/2014/main" val="1105481784"/>
                  </a:ext>
                </a:extLst>
              </a:tr>
              <a:tr h="243840">
                <a:tc>
                  <a:txBody>
                    <a:bodyPr/>
                    <a:lstStyle/>
                    <a:p>
                      <a:r>
                        <a:rPr lang="en-US" sz="1400" dirty="0" smtClean="0"/>
                        <a:t>Mutuality</a:t>
                      </a:r>
                      <a:endParaRPr lang="en-US" sz="1400" dirty="0"/>
                    </a:p>
                  </a:txBody>
                  <a:tcPr/>
                </a:tc>
                <a:tc>
                  <a:txBody>
                    <a:bodyPr/>
                    <a:lstStyle/>
                    <a:p>
                      <a:r>
                        <a:rPr lang="en-US" sz="1400" dirty="0" smtClean="0"/>
                        <a:t>Reciprocity</a:t>
                      </a:r>
                      <a:endParaRPr lang="en-US" sz="1400" dirty="0"/>
                    </a:p>
                  </a:txBody>
                  <a:tcPr/>
                </a:tc>
                <a:extLst>
                  <a:ext uri="{0D108BD9-81ED-4DB2-BD59-A6C34878D82A}">
                    <a16:rowId xmlns:a16="http://schemas.microsoft.com/office/drawing/2014/main" val="461725873"/>
                  </a:ext>
                </a:extLst>
              </a:tr>
              <a:tr h="370840">
                <a:tc>
                  <a:txBody>
                    <a:bodyPr/>
                    <a:lstStyle/>
                    <a:p>
                      <a:r>
                        <a:rPr lang="en-US" sz="1400" dirty="0" err="1" smtClean="0"/>
                        <a:t>Nodecov</a:t>
                      </a:r>
                      <a:r>
                        <a:rPr lang="en-US" sz="1400" baseline="0" dirty="0" smtClean="0"/>
                        <a:t>(</a:t>
                      </a:r>
                      <a:r>
                        <a:rPr lang="en-US" sz="1400" baseline="0" dirty="0" err="1" smtClean="0"/>
                        <a:t>attr</a:t>
                      </a:r>
                      <a:r>
                        <a:rPr lang="en-US" sz="1400" baseline="0" dirty="0" smtClean="0"/>
                        <a:t>), </a:t>
                      </a:r>
                      <a:r>
                        <a:rPr lang="en-US" sz="1400" baseline="0" dirty="0" err="1" smtClean="0"/>
                        <a:t>nodefactor</a:t>
                      </a:r>
                      <a:r>
                        <a:rPr lang="en-US" sz="1400" baseline="0" dirty="0" smtClean="0"/>
                        <a:t>()</a:t>
                      </a:r>
                      <a:endParaRPr lang="en-US" sz="1400" dirty="0"/>
                    </a:p>
                  </a:txBody>
                  <a:tcPr/>
                </a:tc>
                <a:tc>
                  <a:txBody>
                    <a:bodyPr/>
                    <a:lstStyle/>
                    <a:p>
                      <a:r>
                        <a:rPr lang="en-US" sz="1400" dirty="0" smtClean="0"/>
                        <a:t>Differential row/</a:t>
                      </a:r>
                      <a:r>
                        <a:rPr lang="en-US" sz="1400" dirty="0" err="1" smtClean="0"/>
                        <a:t>colloumn</a:t>
                      </a:r>
                      <a:r>
                        <a:rPr lang="en-US" sz="1400" baseline="0" dirty="0" smtClean="0"/>
                        <a:t> effects by an attribute</a:t>
                      </a:r>
                      <a:endParaRPr lang="en-US" sz="1400" dirty="0"/>
                    </a:p>
                  </a:txBody>
                  <a:tcPr/>
                </a:tc>
                <a:extLst>
                  <a:ext uri="{0D108BD9-81ED-4DB2-BD59-A6C34878D82A}">
                    <a16:rowId xmlns:a16="http://schemas.microsoft.com/office/drawing/2014/main" val="264373033"/>
                  </a:ext>
                </a:extLst>
              </a:tr>
              <a:tr h="370840">
                <a:tc>
                  <a:txBody>
                    <a:bodyPr/>
                    <a:lstStyle/>
                    <a:p>
                      <a:r>
                        <a:rPr lang="en-US" sz="1400" dirty="0" err="1" smtClean="0"/>
                        <a:t>Nodematch</a:t>
                      </a:r>
                      <a:r>
                        <a:rPr lang="en-US" sz="1400" dirty="0" smtClean="0"/>
                        <a:t>(</a:t>
                      </a:r>
                      <a:r>
                        <a:rPr lang="en-US" sz="1400" dirty="0" err="1" smtClean="0"/>
                        <a:t>attr</a:t>
                      </a:r>
                      <a:r>
                        <a:rPr lang="en-US" sz="1400" dirty="0" smtClean="0"/>
                        <a:t>)</a:t>
                      </a:r>
                      <a:endParaRPr lang="en-US" sz="1400" dirty="0"/>
                    </a:p>
                  </a:txBody>
                  <a:tcPr/>
                </a:tc>
                <a:tc>
                  <a:txBody>
                    <a:bodyPr/>
                    <a:lstStyle/>
                    <a:p>
                      <a:r>
                        <a:rPr lang="en-US" sz="1400" dirty="0" smtClean="0"/>
                        <a:t>Homophily on a particular attribute</a:t>
                      </a:r>
                      <a:endParaRPr lang="en-US" sz="1400" dirty="0"/>
                    </a:p>
                  </a:txBody>
                  <a:tcPr/>
                </a:tc>
                <a:extLst>
                  <a:ext uri="{0D108BD9-81ED-4DB2-BD59-A6C34878D82A}">
                    <a16:rowId xmlns:a16="http://schemas.microsoft.com/office/drawing/2014/main" val="163207534"/>
                  </a:ext>
                </a:extLst>
              </a:tr>
              <a:tr h="370840">
                <a:tc>
                  <a:txBody>
                    <a:bodyPr/>
                    <a:lstStyle/>
                    <a:p>
                      <a:r>
                        <a:rPr lang="en-US" sz="1400" dirty="0" err="1" smtClean="0"/>
                        <a:t>Gwesp</a:t>
                      </a:r>
                      <a:endParaRPr lang="en-US" sz="1400" dirty="0"/>
                    </a:p>
                  </a:txBody>
                  <a:tcPr/>
                </a:tc>
                <a:tc>
                  <a:txBody>
                    <a:bodyPr/>
                    <a:lstStyle/>
                    <a:p>
                      <a:r>
                        <a:rPr lang="en-US" sz="1400" dirty="0" smtClean="0"/>
                        <a:t>Geometric form for</a:t>
                      </a:r>
                      <a:r>
                        <a:rPr lang="en-US" sz="1400" baseline="0" dirty="0" smtClean="0"/>
                        <a:t> closed partners</a:t>
                      </a:r>
                      <a:endParaRPr lang="en-US" sz="1400" dirty="0"/>
                    </a:p>
                  </a:txBody>
                  <a:tcPr/>
                </a:tc>
                <a:extLst>
                  <a:ext uri="{0D108BD9-81ED-4DB2-BD59-A6C34878D82A}">
                    <a16:rowId xmlns:a16="http://schemas.microsoft.com/office/drawing/2014/main" val="1739289152"/>
                  </a:ext>
                </a:extLst>
              </a:tr>
              <a:tr h="370840">
                <a:tc>
                  <a:txBody>
                    <a:bodyPr/>
                    <a:lstStyle/>
                    <a:p>
                      <a:r>
                        <a:rPr lang="en-US" sz="1400" dirty="0" err="1" smtClean="0"/>
                        <a:t>Dyadcov</a:t>
                      </a:r>
                      <a:r>
                        <a:rPr lang="en-US" sz="1400" dirty="0" smtClean="0"/>
                        <a:t>, </a:t>
                      </a:r>
                      <a:r>
                        <a:rPr lang="en-US" sz="1400" dirty="0" err="1" smtClean="0"/>
                        <a:t>edgecov</a:t>
                      </a:r>
                      <a:endParaRPr lang="en-US" sz="1400" dirty="0"/>
                    </a:p>
                  </a:txBody>
                  <a:tcPr/>
                </a:tc>
                <a:tc>
                  <a:txBody>
                    <a:bodyPr/>
                    <a:lstStyle/>
                    <a:p>
                      <a:r>
                        <a:rPr lang="en-US" sz="1400" dirty="0" smtClean="0"/>
                        <a:t>Pair</a:t>
                      </a:r>
                      <a:r>
                        <a:rPr lang="en-US" sz="1400" baseline="0" dirty="0" smtClean="0"/>
                        <a:t> specific covariates, differ by directed or not.</a:t>
                      </a:r>
                      <a:endParaRPr lang="en-US" sz="1400" dirty="0"/>
                    </a:p>
                  </a:txBody>
                  <a:tcPr/>
                </a:tc>
                <a:extLst>
                  <a:ext uri="{0D108BD9-81ED-4DB2-BD59-A6C34878D82A}">
                    <a16:rowId xmlns:a16="http://schemas.microsoft.com/office/drawing/2014/main" val="3652790333"/>
                  </a:ext>
                </a:extLst>
              </a:tr>
              <a:tr h="370840">
                <a:tc>
                  <a:txBody>
                    <a:bodyPr/>
                    <a:lstStyle/>
                    <a:p>
                      <a:r>
                        <a:rPr lang="en-US" sz="1400" dirty="0" smtClean="0"/>
                        <a:t>Isolates</a:t>
                      </a:r>
                      <a:endParaRPr lang="en-US" sz="1400" dirty="0"/>
                    </a:p>
                  </a:txBody>
                  <a:tcPr/>
                </a:tc>
                <a:tc>
                  <a:txBody>
                    <a:bodyPr/>
                    <a:lstStyle/>
                    <a:p>
                      <a:r>
                        <a:rPr lang="en-US" sz="1400" dirty="0" smtClean="0"/>
                        <a:t>Fit the number of isolated</a:t>
                      </a:r>
                      <a:r>
                        <a:rPr lang="en-US" sz="1400" baseline="0" dirty="0" smtClean="0"/>
                        <a:t> nodes in the graph</a:t>
                      </a:r>
                      <a:endParaRPr lang="en-US" sz="1400" dirty="0"/>
                    </a:p>
                  </a:txBody>
                  <a:tcPr/>
                </a:tc>
                <a:extLst>
                  <a:ext uri="{0D108BD9-81ED-4DB2-BD59-A6C34878D82A}">
                    <a16:rowId xmlns:a16="http://schemas.microsoft.com/office/drawing/2014/main" val="350269339"/>
                  </a:ext>
                </a:extLst>
              </a:tr>
              <a:tr h="370840">
                <a:tc>
                  <a:txBody>
                    <a:bodyPr/>
                    <a:lstStyle/>
                    <a:p>
                      <a:r>
                        <a:rPr lang="en-US" sz="1400" dirty="0" smtClean="0"/>
                        <a:t>Cycle(k)</a:t>
                      </a:r>
                      <a:endParaRPr lang="en-US" sz="1400" dirty="0"/>
                    </a:p>
                  </a:txBody>
                  <a:tcPr/>
                </a:tc>
                <a:tc>
                  <a:txBody>
                    <a:bodyPr/>
                    <a:lstStyle/>
                    <a:p>
                      <a:r>
                        <a:rPr lang="en-US" sz="1400" dirty="0" smtClean="0"/>
                        <a:t>Fit cycles</a:t>
                      </a:r>
                      <a:r>
                        <a:rPr lang="en-US" sz="1400" baseline="0" dirty="0" smtClean="0"/>
                        <a:t> of length k (slow!)</a:t>
                      </a:r>
                      <a:endParaRPr lang="en-US" sz="1400" dirty="0"/>
                    </a:p>
                  </a:txBody>
                  <a:tcPr/>
                </a:tc>
                <a:extLst>
                  <a:ext uri="{0D108BD9-81ED-4DB2-BD59-A6C34878D82A}">
                    <a16:rowId xmlns:a16="http://schemas.microsoft.com/office/drawing/2014/main" val="1057011935"/>
                  </a:ext>
                </a:extLst>
              </a:tr>
            </a:tbl>
          </a:graphicData>
        </a:graphic>
      </p:graphicFrame>
      <p:sp>
        <p:nvSpPr>
          <p:cNvPr id="5"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ERGM: Model Specification</a:t>
            </a:r>
            <a:endParaRPr lang="en-US" altLang="en-US" sz="1600" i="1" dirty="0"/>
          </a:p>
        </p:txBody>
      </p:sp>
    </p:spTree>
    <p:extLst>
      <p:ext uri="{BB962C8B-B14F-4D97-AF65-F5344CB8AC3E}">
        <p14:creationId xmlns:p14="http://schemas.microsoft.com/office/powerpoint/2010/main" val="18411439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0825" y="1009650"/>
            <a:ext cx="1832553" cy="369332"/>
          </a:xfrm>
          <a:prstGeom prst="rect">
            <a:avLst/>
          </a:prstGeom>
          <a:noFill/>
        </p:spPr>
        <p:txBody>
          <a:bodyPr wrap="none" rtlCol="0">
            <a:spAutoFit/>
          </a:bodyPr>
          <a:lstStyle/>
          <a:p>
            <a:r>
              <a:rPr lang="en-US" dirty="0" smtClean="0"/>
              <a:t>Model Sensitivity</a:t>
            </a:r>
            <a:endParaRPr lang="en-US" dirty="0"/>
          </a:p>
        </p:txBody>
      </p:sp>
      <p:sp>
        <p:nvSpPr>
          <p:cNvPr id="4" name="TextBox 3"/>
          <p:cNvSpPr txBox="1"/>
          <p:nvPr/>
        </p:nvSpPr>
        <p:spPr>
          <a:xfrm>
            <a:off x="817685" y="1518463"/>
            <a:ext cx="7104184" cy="923330"/>
          </a:xfrm>
          <a:prstGeom prst="rect">
            <a:avLst/>
          </a:prstGeom>
          <a:noFill/>
        </p:spPr>
        <p:txBody>
          <a:bodyPr wrap="square" rtlCol="0">
            <a:spAutoFit/>
          </a:bodyPr>
          <a:lstStyle/>
          <a:p>
            <a:r>
              <a:rPr lang="en-US" dirty="0" smtClean="0"/>
              <a:t>ERGM models are very sensitive to model specification, and work best if you have a good intuition about how the interdependencies in a network operate – </a:t>
            </a:r>
            <a:r>
              <a:rPr lang="en-US" b="1" dirty="0" smtClean="0"/>
              <a:t>most of us do not have that intuition!</a:t>
            </a:r>
            <a:endParaRPr lang="en-US" b="1" dirty="0" smtClean="0"/>
          </a:p>
        </p:txBody>
      </p:sp>
      <p:sp>
        <p:nvSpPr>
          <p:cNvPr id="5" name="TextBox 4"/>
          <p:cNvSpPr txBox="1"/>
          <p:nvPr/>
        </p:nvSpPr>
        <p:spPr>
          <a:xfrm>
            <a:off x="817686" y="2720755"/>
            <a:ext cx="6409592" cy="2308324"/>
          </a:xfrm>
          <a:prstGeom prst="rect">
            <a:avLst/>
          </a:prstGeom>
          <a:noFill/>
        </p:spPr>
        <p:txBody>
          <a:bodyPr wrap="square" rtlCol="0">
            <a:spAutoFit/>
          </a:bodyPr>
          <a:lstStyle/>
          <a:p>
            <a:r>
              <a:rPr lang="en-US" dirty="0" smtClean="0"/>
              <a:t>Model Degeneracy: Intuitively, it happens when the network sample space implied by the model does not contain any instances of your model.</a:t>
            </a:r>
          </a:p>
          <a:p>
            <a:endParaRPr lang="en-US" dirty="0"/>
          </a:p>
          <a:p>
            <a:r>
              <a:rPr lang="en-US" dirty="0" smtClean="0"/>
              <a:t>Example:  Simple model of edges &amp; triangles.  </a:t>
            </a:r>
          </a:p>
          <a:p>
            <a:endParaRPr lang="en-US" dirty="0"/>
          </a:p>
          <a:p>
            <a:r>
              <a:rPr lang="en-US" dirty="0" smtClean="0"/>
              <a:t>Intuitively, we’d expect from balance a positive coefficient on triangles.  </a:t>
            </a:r>
            <a:endParaRPr lang="en-US" dirty="0"/>
          </a:p>
        </p:txBody>
      </p:sp>
      <p:sp>
        <p:nvSpPr>
          <p:cNvPr id="6"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ERGM: Model Specification</a:t>
            </a:r>
            <a:endParaRPr lang="en-US" altLang="en-US" sz="1600" i="1" dirty="0"/>
          </a:p>
        </p:txBody>
      </p:sp>
    </p:spTree>
    <p:extLst>
      <p:ext uri="{BB962C8B-B14F-4D97-AF65-F5344CB8AC3E}">
        <p14:creationId xmlns:p14="http://schemas.microsoft.com/office/powerpoint/2010/main" val="13540591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65125" y="3417888"/>
            <a:ext cx="3197225" cy="3189288"/>
          </a:xfrm>
          <a:noFill/>
        </p:spPr>
      </p:pic>
      <p:pic>
        <p:nvPicPr>
          <p:cNvPr id="62467" name="Picture 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20007" t="16748" r="2634" b="10475"/>
          <a:stretch>
            <a:fillRect/>
          </a:stretch>
        </p:blipFill>
        <p:spPr>
          <a:xfrm>
            <a:off x="3802063" y="3417888"/>
            <a:ext cx="4791075" cy="3249612"/>
          </a:xfrm>
          <a:noFill/>
        </p:spPr>
      </p:pic>
      <p:sp>
        <p:nvSpPr>
          <p:cNvPr id="62469" name="Text Box 7"/>
          <p:cNvSpPr txBox="1">
            <a:spLocks noChangeArrowheads="1"/>
          </p:cNvSpPr>
          <p:nvPr/>
        </p:nvSpPr>
        <p:spPr bwMode="auto">
          <a:xfrm>
            <a:off x="365125" y="1024082"/>
            <a:ext cx="85217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dirty="0">
                <a:cs typeface="Arial" pitchFamily="34" charset="0"/>
              </a:rPr>
              <a:t>In a </a:t>
            </a:r>
            <a:r>
              <a:rPr lang="en-US" altLang="en-US" sz="1600" dirty="0" err="1">
                <a:cs typeface="Arial" pitchFamily="34" charset="0"/>
              </a:rPr>
              <a:t>Erdos</a:t>
            </a:r>
            <a:r>
              <a:rPr lang="en-US" altLang="en-US" sz="1600" dirty="0">
                <a:cs typeface="Arial" pitchFamily="34" charset="0"/>
              </a:rPr>
              <a:t> random graph  - </a:t>
            </a:r>
            <a:r>
              <a:rPr lang="en-US" altLang="en-US" sz="1600" dirty="0" smtClean="0">
                <a:cs typeface="Arial" pitchFamily="34" charset="0"/>
              </a:rPr>
              <a:t>each </a:t>
            </a:r>
            <a:r>
              <a:rPr lang="en-US" altLang="en-US" sz="1600" dirty="0">
                <a:cs typeface="Arial" pitchFamily="34" charset="0"/>
              </a:rPr>
              <a:t>dyad has the same probability of being tied </a:t>
            </a:r>
            <a:r>
              <a:rPr lang="en-US" altLang="en-US" sz="1600" dirty="0" smtClean="0">
                <a:cs typeface="Arial" pitchFamily="34" charset="0"/>
              </a:rPr>
              <a:t>–so algorithm is a simple coin-flip on each dyad.</a:t>
            </a:r>
          </a:p>
          <a:p>
            <a:pPr eaLnBrk="1" hangingPunct="1">
              <a:spcBef>
                <a:spcPct val="0"/>
              </a:spcBef>
              <a:buFontTx/>
              <a:buNone/>
            </a:pPr>
            <a:endParaRPr lang="en-US" altLang="en-US" sz="1600" dirty="0">
              <a:cs typeface="Arial" pitchFamily="34" charset="0"/>
            </a:endParaRPr>
          </a:p>
          <a:p>
            <a:pPr eaLnBrk="1" hangingPunct="1">
              <a:spcBef>
                <a:spcPct val="0"/>
              </a:spcBef>
              <a:buFontTx/>
              <a:buNone/>
            </a:pPr>
            <a:r>
              <a:rPr lang="en-US" altLang="en-US" sz="1600" dirty="0" smtClean="0">
                <a:cs typeface="Arial" pitchFamily="34" charset="0"/>
              </a:rPr>
              <a:t>degree </a:t>
            </a:r>
            <a:r>
              <a:rPr lang="en-US" altLang="en-US" sz="1600" dirty="0">
                <a:cs typeface="Arial" pitchFamily="34" charset="0"/>
              </a:rPr>
              <a:t>will be Poisson distributed, and the nodes with high degree are likely to be at the intuitive center.  </a:t>
            </a:r>
          </a:p>
          <a:p>
            <a:pPr eaLnBrk="1" hangingPunct="1">
              <a:spcBef>
                <a:spcPct val="0"/>
              </a:spcBef>
              <a:buFontTx/>
              <a:buNone/>
            </a:pPr>
            <a:endParaRPr lang="en-US" altLang="en-US" sz="1600" dirty="0">
              <a:cs typeface="Arial" pitchFamily="34" charset="0"/>
            </a:endParaRPr>
          </a:p>
        </p:txBody>
      </p:sp>
      <p:sp>
        <p:nvSpPr>
          <p:cNvPr id="6"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Simple Random Graphs</a:t>
            </a:r>
            <a:endParaRPr lang="en-US" altLang="en-US" sz="1600" i="1" dirty="0"/>
          </a:p>
        </p:txBody>
      </p:sp>
    </p:spTree>
    <p:extLst>
      <p:ext uri="{BB962C8B-B14F-4D97-AF65-F5344CB8AC3E}">
        <p14:creationId xmlns:p14="http://schemas.microsoft.com/office/powerpoint/2010/main" val="13167705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ERGM: Model Specification</a:t>
            </a:r>
            <a:endParaRPr lang="en-US" altLang="en-US" sz="1600" i="1" dirty="0"/>
          </a:p>
        </p:txBody>
      </p:sp>
      <p:cxnSp>
        <p:nvCxnSpPr>
          <p:cNvPr id="4" name="Straight Connector 3"/>
          <p:cNvCxnSpPr/>
          <p:nvPr/>
        </p:nvCxnSpPr>
        <p:spPr>
          <a:xfrm>
            <a:off x="1345223" y="1380392"/>
            <a:ext cx="35169" cy="375431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1049215" y="4873869"/>
            <a:ext cx="5650523" cy="2344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94892" y="5003092"/>
            <a:ext cx="1048557" cy="369332"/>
          </a:xfrm>
          <a:prstGeom prst="rect">
            <a:avLst/>
          </a:prstGeom>
          <a:noFill/>
        </p:spPr>
        <p:txBody>
          <a:bodyPr wrap="none" rtlCol="0">
            <a:spAutoFit/>
          </a:bodyPr>
          <a:lstStyle/>
          <a:p>
            <a:r>
              <a:rPr lang="en-US" dirty="0" smtClean="0"/>
              <a:t>Triangles</a:t>
            </a:r>
            <a:endParaRPr lang="en-US" dirty="0"/>
          </a:p>
        </p:txBody>
      </p:sp>
      <p:sp>
        <p:nvSpPr>
          <p:cNvPr id="12" name="TextBox 11"/>
          <p:cNvSpPr txBox="1"/>
          <p:nvPr/>
        </p:nvSpPr>
        <p:spPr>
          <a:xfrm>
            <a:off x="3619170" y="975946"/>
            <a:ext cx="4589718" cy="369332"/>
          </a:xfrm>
          <a:prstGeom prst="rect">
            <a:avLst/>
          </a:prstGeom>
          <a:noFill/>
        </p:spPr>
        <p:txBody>
          <a:bodyPr wrap="none" rtlCol="0">
            <a:spAutoFit/>
          </a:bodyPr>
          <a:lstStyle/>
          <a:p>
            <a:r>
              <a:rPr lang="en-US" dirty="0" smtClean="0"/>
              <a:t>Intuition from regression: b(triangle) is positive</a:t>
            </a:r>
            <a:endParaRPr lang="en-US" dirty="0"/>
          </a:p>
        </p:txBody>
      </p:sp>
      <p:cxnSp>
        <p:nvCxnSpPr>
          <p:cNvPr id="14" name="Straight Connector 13"/>
          <p:cNvCxnSpPr/>
          <p:nvPr/>
        </p:nvCxnSpPr>
        <p:spPr>
          <a:xfrm flipV="1">
            <a:off x="1776046" y="1846385"/>
            <a:ext cx="4633546" cy="270803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548995" y="2511171"/>
            <a:ext cx="827471" cy="369332"/>
          </a:xfrm>
          <a:prstGeom prst="rect">
            <a:avLst/>
          </a:prstGeom>
          <a:noFill/>
        </p:spPr>
        <p:txBody>
          <a:bodyPr wrap="none" rtlCol="0">
            <a:spAutoFit/>
          </a:bodyPr>
          <a:lstStyle/>
          <a:p>
            <a:r>
              <a:rPr lang="en-US" dirty="0" smtClean="0"/>
              <a:t>P(x=x)</a:t>
            </a:r>
            <a:endParaRPr lang="en-US" dirty="0"/>
          </a:p>
        </p:txBody>
      </p:sp>
    </p:spTree>
    <p:extLst>
      <p:ext uri="{BB962C8B-B14F-4D97-AF65-F5344CB8AC3E}">
        <p14:creationId xmlns:p14="http://schemas.microsoft.com/office/powerpoint/2010/main" val="859605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ERGM: Model Specification</a:t>
            </a:r>
            <a:endParaRPr lang="en-US" altLang="en-US" sz="1600" i="1" dirty="0"/>
          </a:p>
        </p:txBody>
      </p:sp>
      <p:sp>
        <p:nvSpPr>
          <p:cNvPr id="12" name="TextBox 11"/>
          <p:cNvSpPr txBox="1"/>
          <p:nvPr/>
        </p:nvSpPr>
        <p:spPr>
          <a:xfrm>
            <a:off x="1411165" y="1252714"/>
            <a:ext cx="5665333" cy="369332"/>
          </a:xfrm>
          <a:prstGeom prst="rect">
            <a:avLst/>
          </a:prstGeom>
          <a:noFill/>
        </p:spPr>
        <p:txBody>
          <a:bodyPr wrap="none" rtlCol="0">
            <a:spAutoFit/>
          </a:bodyPr>
          <a:lstStyle/>
          <a:p>
            <a:r>
              <a:rPr lang="en-US" dirty="0" smtClean="0"/>
              <a:t>But note the model really says “more closed triads is good”</a:t>
            </a:r>
            <a:endParaRPr lang="en-US" dirty="0"/>
          </a:p>
        </p:txBody>
      </p:sp>
      <p:pic>
        <p:nvPicPr>
          <p:cNvPr id="3" name="Picture 2"/>
          <p:cNvPicPr>
            <a:picLocks noChangeAspect="1"/>
          </p:cNvPicPr>
          <p:nvPr/>
        </p:nvPicPr>
        <p:blipFill rotWithShape="1">
          <a:blip r:embed="rId2"/>
          <a:srcRect l="35564" t="42392" r="35037" b="21471"/>
          <a:stretch/>
        </p:blipFill>
        <p:spPr>
          <a:xfrm>
            <a:off x="483577" y="2373924"/>
            <a:ext cx="2453054" cy="2505807"/>
          </a:xfrm>
          <a:prstGeom prst="rect">
            <a:avLst/>
          </a:prstGeom>
        </p:spPr>
      </p:pic>
      <p:sp>
        <p:nvSpPr>
          <p:cNvPr id="6" name="Right Arrow 5"/>
          <p:cNvSpPr/>
          <p:nvPr/>
        </p:nvSpPr>
        <p:spPr>
          <a:xfrm>
            <a:off x="3892139" y="3086100"/>
            <a:ext cx="703384" cy="641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82516" y="5117123"/>
            <a:ext cx="1980029" cy="369332"/>
          </a:xfrm>
          <a:prstGeom prst="rect">
            <a:avLst/>
          </a:prstGeom>
          <a:noFill/>
        </p:spPr>
        <p:txBody>
          <a:bodyPr wrap="none" rtlCol="0">
            <a:spAutoFit/>
          </a:bodyPr>
          <a:lstStyle/>
          <a:p>
            <a:r>
              <a:rPr lang="en-US" dirty="0" smtClean="0"/>
              <a:t>So if this is good…</a:t>
            </a:r>
            <a:endParaRPr lang="en-US" dirty="0"/>
          </a:p>
        </p:txBody>
      </p:sp>
      <p:pic>
        <p:nvPicPr>
          <p:cNvPr id="8" name="Picture 7"/>
          <p:cNvPicPr>
            <a:picLocks noChangeAspect="1"/>
          </p:cNvPicPr>
          <p:nvPr/>
        </p:nvPicPr>
        <p:blipFill rotWithShape="1">
          <a:blip r:embed="rId3"/>
          <a:srcRect l="33245" t="42392" r="36934" b="23500"/>
          <a:stretch/>
        </p:blipFill>
        <p:spPr>
          <a:xfrm>
            <a:off x="5099538" y="2373924"/>
            <a:ext cx="2488224" cy="2365130"/>
          </a:xfrm>
          <a:prstGeom prst="rect">
            <a:avLst/>
          </a:prstGeom>
        </p:spPr>
      </p:pic>
      <p:sp>
        <p:nvSpPr>
          <p:cNvPr id="13" name="TextBox 12"/>
          <p:cNvSpPr txBox="1"/>
          <p:nvPr/>
        </p:nvSpPr>
        <p:spPr>
          <a:xfrm>
            <a:off x="5353635" y="5086486"/>
            <a:ext cx="1505540" cy="369332"/>
          </a:xfrm>
          <a:prstGeom prst="rect">
            <a:avLst/>
          </a:prstGeom>
          <a:noFill/>
        </p:spPr>
        <p:txBody>
          <a:bodyPr wrap="none" rtlCol="0">
            <a:spAutoFit/>
          </a:bodyPr>
          <a:lstStyle/>
          <a:p>
            <a:r>
              <a:rPr lang="en-US" dirty="0" smtClean="0"/>
              <a:t>..this is better!</a:t>
            </a:r>
            <a:endParaRPr lang="en-US" dirty="0"/>
          </a:p>
        </p:txBody>
      </p:sp>
    </p:spTree>
    <p:extLst>
      <p:ext uri="{BB962C8B-B14F-4D97-AF65-F5344CB8AC3E}">
        <p14:creationId xmlns:p14="http://schemas.microsoft.com/office/powerpoint/2010/main" val="570513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ERGM: Model Specification</a:t>
            </a:r>
            <a:endParaRPr lang="en-US" altLang="en-US" sz="1600" i="1" dirty="0"/>
          </a:p>
        </p:txBody>
      </p:sp>
      <p:cxnSp>
        <p:nvCxnSpPr>
          <p:cNvPr id="4" name="Straight Connector 3"/>
          <p:cNvCxnSpPr/>
          <p:nvPr/>
        </p:nvCxnSpPr>
        <p:spPr>
          <a:xfrm>
            <a:off x="1345223" y="1380392"/>
            <a:ext cx="35169" cy="375431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1049215" y="4873869"/>
            <a:ext cx="5650523" cy="2344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94892" y="5003092"/>
            <a:ext cx="1048557" cy="369332"/>
          </a:xfrm>
          <a:prstGeom prst="rect">
            <a:avLst/>
          </a:prstGeom>
          <a:noFill/>
        </p:spPr>
        <p:txBody>
          <a:bodyPr wrap="none" rtlCol="0">
            <a:spAutoFit/>
          </a:bodyPr>
          <a:lstStyle/>
          <a:p>
            <a:r>
              <a:rPr lang="en-US" dirty="0" smtClean="0"/>
              <a:t>Triangles</a:t>
            </a:r>
            <a:endParaRPr lang="en-US" dirty="0"/>
          </a:p>
        </p:txBody>
      </p:sp>
      <p:sp>
        <p:nvSpPr>
          <p:cNvPr id="12" name="TextBox 11"/>
          <p:cNvSpPr txBox="1"/>
          <p:nvPr/>
        </p:nvSpPr>
        <p:spPr>
          <a:xfrm>
            <a:off x="3619170" y="975946"/>
            <a:ext cx="2781531" cy="369332"/>
          </a:xfrm>
          <a:prstGeom prst="rect">
            <a:avLst/>
          </a:prstGeom>
          <a:noFill/>
        </p:spPr>
        <p:txBody>
          <a:bodyPr wrap="none" rtlCol="0">
            <a:spAutoFit/>
          </a:bodyPr>
          <a:lstStyle/>
          <a:p>
            <a:r>
              <a:rPr lang="en-US" dirty="0" smtClean="0"/>
              <a:t>..so what you really want is:</a:t>
            </a:r>
            <a:endParaRPr lang="en-US" dirty="0"/>
          </a:p>
        </p:txBody>
      </p:sp>
      <p:sp>
        <p:nvSpPr>
          <p:cNvPr id="15" name="TextBox 14"/>
          <p:cNvSpPr txBox="1"/>
          <p:nvPr/>
        </p:nvSpPr>
        <p:spPr>
          <a:xfrm rot="16200000">
            <a:off x="548995" y="2511171"/>
            <a:ext cx="827471" cy="369332"/>
          </a:xfrm>
          <a:prstGeom prst="rect">
            <a:avLst/>
          </a:prstGeom>
          <a:noFill/>
        </p:spPr>
        <p:txBody>
          <a:bodyPr wrap="none" rtlCol="0">
            <a:spAutoFit/>
          </a:bodyPr>
          <a:lstStyle/>
          <a:p>
            <a:r>
              <a:rPr lang="en-US" dirty="0" smtClean="0"/>
              <a:t>P(x=x)</a:t>
            </a:r>
            <a:endParaRPr lang="en-US" dirty="0"/>
          </a:p>
        </p:txBody>
      </p:sp>
      <p:sp>
        <p:nvSpPr>
          <p:cNvPr id="3" name="Freeform 2"/>
          <p:cNvSpPr/>
          <p:nvPr/>
        </p:nvSpPr>
        <p:spPr>
          <a:xfrm>
            <a:off x="1494692" y="2011746"/>
            <a:ext cx="5741377" cy="2771269"/>
          </a:xfrm>
          <a:custGeom>
            <a:avLst/>
            <a:gdLst>
              <a:gd name="connsiteX0" fmla="*/ 0 w 5741377"/>
              <a:gd name="connsiteY0" fmla="*/ 2771269 h 2771269"/>
              <a:gd name="connsiteX1" fmla="*/ 650631 w 5741377"/>
              <a:gd name="connsiteY1" fmla="*/ 1470008 h 2771269"/>
              <a:gd name="connsiteX2" fmla="*/ 1705708 w 5741377"/>
              <a:gd name="connsiteY2" fmla="*/ 625946 h 2771269"/>
              <a:gd name="connsiteX3" fmla="*/ 2963008 w 5741377"/>
              <a:gd name="connsiteY3" fmla="*/ 195123 h 2771269"/>
              <a:gd name="connsiteX4" fmla="*/ 4308231 w 5741377"/>
              <a:gd name="connsiteY4" fmla="*/ 28069 h 2771269"/>
              <a:gd name="connsiteX5" fmla="*/ 5741377 w 5741377"/>
              <a:gd name="connsiteY5" fmla="*/ 1692 h 277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377" h="2771269">
                <a:moveTo>
                  <a:pt x="0" y="2771269"/>
                </a:moveTo>
                <a:cubicBezTo>
                  <a:pt x="183173" y="2299415"/>
                  <a:pt x="366346" y="1827562"/>
                  <a:pt x="650631" y="1470008"/>
                </a:cubicBezTo>
                <a:cubicBezTo>
                  <a:pt x="934916" y="1112454"/>
                  <a:pt x="1320312" y="838427"/>
                  <a:pt x="1705708" y="625946"/>
                </a:cubicBezTo>
                <a:cubicBezTo>
                  <a:pt x="2091104" y="413465"/>
                  <a:pt x="2529254" y="294769"/>
                  <a:pt x="2963008" y="195123"/>
                </a:cubicBezTo>
                <a:cubicBezTo>
                  <a:pt x="3396762" y="95477"/>
                  <a:pt x="3845170" y="60307"/>
                  <a:pt x="4308231" y="28069"/>
                </a:cubicBezTo>
                <a:cubicBezTo>
                  <a:pt x="4771292" y="-4169"/>
                  <a:pt x="5256334" y="-1239"/>
                  <a:pt x="5741377" y="169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9267" y="5644931"/>
            <a:ext cx="7368364" cy="369332"/>
          </a:xfrm>
          <a:prstGeom prst="rect">
            <a:avLst/>
          </a:prstGeom>
          <a:noFill/>
        </p:spPr>
        <p:txBody>
          <a:bodyPr wrap="none" rtlCol="0">
            <a:spAutoFit/>
          </a:bodyPr>
          <a:lstStyle/>
          <a:p>
            <a:r>
              <a:rPr lang="en-US" dirty="0" smtClean="0"/>
              <a:t>Or that there are marginal decreasing returns to each *additional* closed triad</a:t>
            </a:r>
            <a:endParaRPr lang="en-US" dirty="0"/>
          </a:p>
        </p:txBody>
      </p:sp>
      <p:sp>
        <p:nvSpPr>
          <p:cNvPr id="7" name="TextBox 6"/>
          <p:cNvSpPr txBox="1"/>
          <p:nvPr/>
        </p:nvSpPr>
        <p:spPr>
          <a:xfrm>
            <a:off x="3685227" y="6178249"/>
            <a:ext cx="966931" cy="369332"/>
          </a:xfrm>
          <a:prstGeom prst="rect">
            <a:avLst/>
          </a:prstGeom>
          <a:noFill/>
        </p:spPr>
        <p:txBody>
          <a:bodyPr wrap="none" rtlCol="0">
            <a:spAutoFit/>
          </a:bodyPr>
          <a:lstStyle/>
          <a:p>
            <a:r>
              <a:rPr lang="en-US" dirty="0" smtClean="0"/>
              <a:t>GWESP</a:t>
            </a:r>
            <a:endParaRPr lang="en-US" dirty="0"/>
          </a:p>
        </p:txBody>
      </p:sp>
    </p:spTree>
    <p:extLst>
      <p:ext uri="{BB962C8B-B14F-4D97-AF65-F5344CB8AC3E}">
        <p14:creationId xmlns:p14="http://schemas.microsoft.com/office/powerpoint/2010/main" val="686370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07" y="1959464"/>
            <a:ext cx="8222341" cy="274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Text Box 5"/>
          <p:cNvSpPr txBox="1">
            <a:spLocks noChangeArrowheads="1"/>
          </p:cNvSpPr>
          <p:nvPr/>
        </p:nvSpPr>
        <p:spPr bwMode="auto">
          <a:xfrm>
            <a:off x="250825" y="1322497"/>
            <a:ext cx="7386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smtClean="0">
                <a:latin typeface="Times New Roman" panose="02020603050405020304" pitchFamily="18" charset="0"/>
              </a:rPr>
              <a:t>Running a model feels a lot like any general linear model:</a:t>
            </a:r>
            <a:endParaRPr lang="en-US" altLang="en-US" sz="2400" dirty="0">
              <a:latin typeface="Times New Roman" panose="02020603050405020304" pitchFamily="18" charset="0"/>
            </a:endParaRPr>
          </a:p>
        </p:txBody>
      </p:sp>
      <p:sp>
        <p:nvSpPr>
          <p:cNvPr id="5"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ERGM: Model fitting</a:t>
            </a:r>
            <a:endParaRPr lang="en-US" altLang="en-US" sz="1600" i="1" dirty="0"/>
          </a:p>
        </p:txBody>
      </p:sp>
      <p:sp>
        <p:nvSpPr>
          <p:cNvPr id="2" name="TextBox 1"/>
          <p:cNvSpPr txBox="1"/>
          <p:nvPr/>
        </p:nvSpPr>
        <p:spPr>
          <a:xfrm>
            <a:off x="250825" y="5099538"/>
            <a:ext cx="7737231" cy="646331"/>
          </a:xfrm>
          <a:prstGeom prst="rect">
            <a:avLst/>
          </a:prstGeom>
          <a:noFill/>
        </p:spPr>
        <p:txBody>
          <a:bodyPr wrap="square" rtlCol="0">
            <a:spAutoFit/>
          </a:bodyPr>
          <a:lstStyle/>
          <a:p>
            <a:r>
              <a:rPr lang="en-US" dirty="0" smtClean="0"/>
              <a:t>Under the hood, it’s using a pseudo-=likelihood (logit) for models with only dyad-independent features, or fitting an MCMC if there are dependencies.</a:t>
            </a:r>
            <a:endParaRPr lang="en-US" dirty="0"/>
          </a:p>
        </p:txBody>
      </p:sp>
    </p:spTree>
    <p:extLst>
      <p:ext uri="{BB962C8B-B14F-4D97-AF65-F5344CB8AC3E}">
        <p14:creationId xmlns:p14="http://schemas.microsoft.com/office/powerpoint/2010/main" val="31711363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ERGM: Model fitting</a:t>
            </a:r>
            <a:endParaRPr lang="en-US" altLang="en-US" sz="1600" i="1" dirty="0"/>
          </a:p>
        </p:txBody>
      </p:sp>
      <p:pic>
        <p:nvPicPr>
          <p:cNvPr id="3" name="Picture 2"/>
          <p:cNvPicPr>
            <a:picLocks noChangeAspect="1"/>
          </p:cNvPicPr>
          <p:nvPr/>
        </p:nvPicPr>
        <p:blipFill rotWithShape="1">
          <a:blip r:embed="rId2"/>
          <a:srcRect l="37706" t="37071" r="20342" b="6279"/>
          <a:stretch/>
        </p:blipFill>
        <p:spPr>
          <a:xfrm>
            <a:off x="2971798" y="870168"/>
            <a:ext cx="5591909" cy="5596639"/>
          </a:xfrm>
          <a:prstGeom prst="rect">
            <a:avLst/>
          </a:prstGeom>
        </p:spPr>
      </p:pic>
      <p:sp>
        <p:nvSpPr>
          <p:cNvPr id="5" name="TextBox 4"/>
          <p:cNvSpPr txBox="1"/>
          <p:nvPr/>
        </p:nvSpPr>
        <p:spPr>
          <a:xfrm>
            <a:off x="465992" y="1477108"/>
            <a:ext cx="2338754" cy="2585323"/>
          </a:xfrm>
          <a:prstGeom prst="rect">
            <a:avLst/>
          </a:prstGeom>
          <a:noFill/>
        </p:spPr>
        <p:txBody>
          <a:bodyPr wrap="square" rtlCol="0">
            <a:spAutoFit/>
          </a:bodyPr>
          <a:lstStyle/>
          <a:p>
            <a:r>
              <a:rPr lang="en-US" dirty="0" smtClean="0"/>
              <a:t>STATNET has a bunch of MCMC diagnostic tools.  For example, you want to make sure your trace plots are nice and random, rather than trending in one direction or another… </a:t>
            </a:r>
            <a:endParaRPr lang="en-US" dirty="0"/>
          </a:p>
        </p:txBody>
      </p:sp>
    </p:spTree>
    <p:extLst>
      <p:ext uri="{BB962C8B-B14F-4D97-AF65-F5344CB8AC3E}">
        <p14:creationId xmlns:p14="http://schemas.microsoft.com/office/powerpoint/2010/main" val="3579264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8" y="2232025"/>
            <a:ext cx="717232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Text Box 5"/>
          <p:cNvSpPr txBox="1">
            <a:spLocks noChangeArrowheads="1"/>
          </p:cNvSpPr>
          <p:nvPr/>
        </p:nvSpPr>
        <p:spPr bwMode="auto">
          <a:xfrm>
            <a:off x="250825" y="1141253"/>
            <a:ext cx="83726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smtClean="0">
                <a:latin typeface="Times New Roman" panose="02020603050405020304" pitchFamily="18" charset="0"/>
              </a:rPr>
              <a:t>Once you have a model, the most common way to assess fit is to draw samples from the implied network space and compare them to your observed graph.</a:t>
            </a:r>
            <a:endParaRPr lang="en-US" altLang="en-US" sz="2000" dirty="0">
              <a:latin typeface="Times New Roman" panose="02020603050405020304" pitchFamily="18" charset="0"/>
            </a:endParaRPr>
          </a:p>
        </p:txBody>
      </p:sp>
      <p:pic>
        <p:nvPicPr>
          <p:cNvPr id="1945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5013325"/>
            <a:ext cx="72040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 - GOF</a:t>
            </a:r>
            <a:endParaRPr lang="en-US" altLang="en-US" sz="1600" i="1" dirty="0"/>
          </a:p>
        </p:txBody>
      </p:sp>
    </p:spTree>
    <p:extLst>
      <p:ext uri="{BB962C8B-B14F-4D97-AF65-F5344CB8AC3E}">
        <p14:creationId xmlns:p14="http://schemas.microsoft.com/office/powerpoint/2010/main" val="12981875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Text Box 5"/>
          <p:cNvSpPr txBox="1">
            <a:spLocks noChangeArrowheads="1"/>
          </p:cNvSpPr>
          <p:nvPr/>
        </p:nvSpPr>
        <p:spPr bwMode="auto">
          <a:xfrm>
            <a:off x="250825" y="1141253"/>
            <a:ext cx="83726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smtClean="0">
                <a:latin typeface="Times New Roman" panose="02020603050405020304" pitchFamily="18" charset="0"/>
              </a:rPr>
              <a:t>Once you have a model, the most common way to assess fit is to draw samples from the implied network space and compare them to your observed graph.</a:t>
            </a:r>
            <a:endParaRPr lang="en-US" altLang="en-US" sz="2000" dirty="0">
              <a:latin typeface="Times New Roman" panose="02020603050405020304" pitchFamily="18" charset="0"/>
            </a:endParaRPr>
          </a:p>
        </p:txBody>
      </p:sp>
      <p:sp>
        <p:nvSpPr>
          <p:cNvPr id="6"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 - GOF</a:t>
            </a:r>
            <a:endParaRPr lang="en-US" altLang="en-US" sz="1600" i="1" dirty="0"/>
          </a:p>
        </p:txBody>
      </p:sp>
      <p:pic>
        <p:nvPicPr>
          <p:cNvPr id="2" name="Picture 1"/>
          <p:cNvPicPr>
            <a:picLocks noChangeAspect="1"/>
          </p:cNvPicPr>
          <p:nvPr/>
        </p:nvPicPr>
        <p:blipFill rotWithShape="1">
          <a:blip r:embed="rId2"/>
          <a:srcRect l="23259" t="28352" r="12841" b="13826"/>
          <a:stretch/>
        </p:blipFill>
        <p:spPr>
          <a:xfrm>
            <a:off x="1226399" y="1953168"/>
            <a:ext cx="7011994" cy="4702609"/>
          </a:xfrm>
          <a:prstGeom prst="rect">
            <a:avLst/>
          </a:prstGeom>
        </p:spPr>
      </p:pic>
    </p:spTree>
    <p:extLst>
      <p:ext uri="{BB962C8B-B14F-4D97-AF65-F5344CB8AC3E}">
        <p14:creationId xmlns:p14="http://schemas.microsoft.com/office/powerpoint/2010/main" val="24580258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566863"/>
            <a:ext cx="79216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250825" y="223838"/>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 - GOF</a:t>
            </a:r>
            <a:endParaRPr lang="en-US" altLang="en-US" sz="1600" i="1" dirty="0"/>
          </a:p>
        </p:txBody>
      </p:sp>
    </p:spTree>
    <p:extLst>
      <p:ext uri="{BB962C8B-B14F-4D97-AF65-F5344CB8AC3E}">
        <p14:creationId xmlns:p14="http://schemas.microsoft.com/office/powerpoint/2010/main" val="15417393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575" y="1102936"/>
            <a:ext cx="6158530" cy="5462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250825" y="223838"/>
            <a:ext cx="35349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 - example</a:t>
            </a:r>
            <a:endParaRPr lang="en-US" altLang="en-US" sz="1600" i="1"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l="23750" t="35681" r="23645" b="41985"/>
          <a:stretch>
            <a:fillRect/>
          </a:stretch>
        </p:blipFill>
        <p:spPr bwMode="auto">
          <a:xfrm>
            <a:off x="65988" y="1102936"/>
            <a:ext cx="2547297" cy="152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32901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926" t="17627" r="24371" b="44707"/>
          <a:stretch/>
        </p:blipFill>
        <p:spPr>
          <a:xfrm>
            <a:off x="384909" y="1926548"/>
            <a:ext cx="8064171" cy="4440080"/>
          </a:xfrm>
          <a:prstGeom prst="rect">
            <a:avLst/>
          </a:prstGeom>
        </p:spPr>
      </p:pic>
      <p:sp>
        <p:nvSpPr>
          <p:cNvPr id="5" name="Text Box 5"/>
          <p:cNvSpPr txBox="1">
            <a:spLocks noChangeArrowheads="1"/>
          </p:cNvSpPr>
          <p:nvPr/>
        </p:nvSpPr>
        <p:spPr bwMode="auto">
          <a:xfrm>
            <a:off x="250825" y="223838"/>
            <a:ext cx="35349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 - example</a:t>
            </a:r>
            <a:endParaRPr lang="en-US" altLang="en-US" sz="1600" i="1" dirty="0"/>
          </a:p>
        </p:txBody>
      </p:sp>
      <p:pic>
        <p:nvPicPr>
          <p:cNvPr id="3" name="Picture 2"/>
          <p:cNvPicPr>
            <a:picLocks noChangeAspect="1"/>
          </p:cNvPicPr>
          <p:nvPr/>
        </p:nvPicPr>
        <p:blipFill rotWithShape="1">
          <a:blip r:embed="rId3"/>
          <a:srcRect r="35762"/>
          <a:stretch/>
        </p:blipFill>
        <p:spPr>
          <a:xfrm>
            <a:off x="5326259" y="223838"/>
            <a:ext cx="3065068" cy="1570847"/>
          </a:xfrm>
          <a:prstGeom prst="rect">
            <a:avLst/>
          </a:prstGeom>
        </p:spPr>
      </p:pic>
    </p:spTree>
    <p:extLst>
      <p:ext uri="{BB962C8B-B14F-4D97-AF65-F5344CB8AC3E}">
        <p14:creationId xmlns:p14="http://schemas.microsoft.com/office/powerpoint/2010/main" val="38916221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25700" y="1970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7132" tIns="45720" rIns="57132"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479" t="7041"/>
          <a:stretch/>
        </p:blipFill>
        <p:spPr bwMode="auto">
          <a:xfrm>
            <a:off x="1163305" y="1060469"/>
            <a:ext cx="6476861" cy="479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54182" y="5791200"/>
            <a:ext cx="7703127" cy="369332"/>
          </a:xfrm>
          <a:prstGeom prst="rect">
            <a:avLst/>
          </a:prstGeom>
          <a:noFill/>
        </p:spPr>
        <p:txBody>
          <a:bodyPr wrap="square" rtlCol="0">
            <a:spAutoFit/>
          </a:bodyPr>
          <a:lstStyle/>
          <a:p>
            <a:r>
              <a:rPr lang="en-US" dirty="0" smtClean="0"/>
              <a:t>Simple random graph with 1000 nodes and average degree=2.4 </a:t>
            </a:r>
            <a:r>
              <a:rPr lang="en-US" dirty="0" smtClean="0">
                <a:sym typeface="Wingdings" panose="05000000000000000000" pitchFamily="2" charset="2"/>
              </a:rPr>
              <a:t> p=0.0024.</a:t>
            </a:r>
            <a:endParaRPr lang="en-US" dirty="0"/>
          </a:p>
        </p:txBody>
      </p:sp>
      <p:sp>
        <p:nvSpPr>
          <p:cNvPr id="7"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Simple Random Graphs</a:t>
            </a:r>
            <a:endParaRPr lang="en-US" altLang="en-US" sz="1600" i="1" dirty="0"/>
          </a:p>
        </p:txBody>
      </p:sp>
    </p:spTree>
    <p:extLst>
      <p:ext uri="{BB962C8B-B14F-4D97-AF65-F5344CB8AC3E}">
        <p14:creationId xmlns:p14="http://schemas.microsoft.com/office/powerpoint/2010/main" val="13947491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287" y="1064956"/>
            <a:ext cx="8155115" cy="5423023"/>
          </a:xfrm>
          <a:prstGeom prst="rect">
            <a:avLst/>
          </a:prstGeom>
        </p:spPr>
      </p:pic>
      <p:sp>
        <p:nvSpPr>
          <p:cNvPr id="3" name="Text Box 5"/>
          <p:cNvSpPr txBox="1">
            <a:spLocks noChangeArrowheads="1"/>
          </p:cNvSpPr>
          <p:nvPr/>
        </p:nvSpPr>
        <p:spPr bwMode="auto">
          <a:xfrm>
            <a:off x="250825" y="223838"/>
            <a:ext cx="35349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Modeling the network: ERGM - example</a:t>
            </a:r>
            <a:endParaRPr lang="en-US" altLang="en-US" sz="1600" i="1" dirty="0"/>
          </a:p>
        </p:txBody>
      </p:sp>
    </p:spTree>
    <p:extLst>
      <p:ext uri="{BB962C8B-B14F-4D97-AF65-F5344CB8AC3E}">
        <p14:creationId xmlns:p14="http://schemas.microsoft.com/office/powerpoint/2010/main" val="478853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85" y="3966164"/>
            <a:ext cx="7578725"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Latent Space Models</a:t>
            </a:r>
            <a:endParaRPr lang="en-US" altLang="en-US" sz="1600" i="1" dirty="0"/>
          </a:p>
        </p:txBody>
      </p:sp>
      <p:pic>
        <p:nvPicPr>
          <p:cNvPr id="2" name="Picture 1"/>
          <p:cNvPicPr>
            <a:picLocks noChangeAspect="1"/>
          </p:cNvPicPr>
          <p:nvPr/>
        </p:nvPicPr>
        <p:blipFill rotWithShape="1">
          <a:blip r:embed="rId3"/>
          <a:srcRect l="9421" t="14792" r="9419" b="48513"/>
          <a:stretch/>
        </p:blipFill>
        <p:spPr>
          <a:xfrm>
            <a:off x="599185" y="1014119"/>
            <a:ext cx="7237221" cy="2713134"/>
          </a:xfrm>
          <a:prstGeom prst="rect">
            <a:avLst/>
          </a:prstGeom>
        </p:spPr>
      </p:pic>
    </p:spTree>
    <p:extLst>
      <p:ext uri="{BB962C8B-B14F-4D97-AF65-F5344CB8AC3E}">
        <p14:creationId xmlns:p14="http://schemas.microsoft.com/office/powerpoint/2010/main" val="39826756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Latent Space Models</a:t>
            </a:r>
            <a:endParaRPr lang="en-US" altLang="en-US" sz="1600" i="1" dirty="0"/>
          </a:p>
        </p:txBody>
      </p:sp>
      <p:pic>
        <p:nvPicPr>
          <p:cNvPr id="2" name="Picture 1"/>
          <p:cNvPicPr>
            <a:picLocks noChangeAspect="1"/>
          </p:cNvPicPr>
          <p:nvPr/>
        </p:nvPicPr>
        <p:blipFill rotWithShape="1">
          <a:blip r:embed="rId2"/>
          <a:srcRect l="44347" t="50000" r="10916" b="28022"/>
          <a:stretch/>
        </p:blipFill>
        <p:spPr>
          <a:xfrm>
            <a:off x="1150806" y="1579006"/>
            <a:ext cx="6072263" cy="2116693"/>
          </a:xfrm>
          <a:prstGeom prst="rect">
            <a:avLst/>
          </a:prstGeom>
        </p:spPr>
      </p:pic>
      <p:sp>
        <p:nvSpPr>
          <p:cNvPr id="3" name="TextBox 2"/>
          <p:cNvSpPr txBox="1"/>
          <p:nvPr/>
        </p:nvSpPr>
        <p:spPr>
          <a:xfrm>
            <a:off x="428625" y="1104900"/>
            <a:ext cx="2922595" cy="369332"/>
          </a:xfrm>
          <a:prstGeom prst="rect">
            <a:avLst/>
          </a:prstGeom>
          <a:noFill/>
        </p:spPr>
        <p:txBody>
          <a:bodyPr wrap="none" rtlCol="0">
            <a:spAutoFit/>
          </a:bodyPr>
          <a:lstStyle/>
          <a:p>
            <a:r>
              <a:rPr lang="en-US" dirty="0" smtClean="0"/>
              <a:t>Simple latent distance model:</a:t>
            </a:r>
            <a:endParaRPr lang="en-US" dirty="0"/>
          </a:p>
        </p:txBody>
      </p:sp>
      <p:sp>
        <p:nvSpPr>
          <p:cNvPr id="4" name="TextBox 3"/>
          <p:cNvSpPr txBox="1"/>
          <p:nvPr/>
        </p:nvSpPr>
        <p:spPr>
          <a:xfrm>
            <a:off x="538863" y="4176331"/>
            <a:ext cx="7490712" cy="1477328"/>
          </a:xfrm>
          <a:prstGeom prst="rect">
            <a:avLst/>
          </a:prstGeom>
          <a:noFill/>
        </p:spPr>
        <p:txBody>
          <a:bodyPr wrap="square" rtlCol="0">
            <a:spAutoFit/>
          </a:bodyPr>
          <a:lstStyle/>
          <a:p>
            <a:r>
              <a:rPr lang="en-US" dirty="0" smtClean="0"/>
              <a:t>Given a distribution of points in the space defined by z, probability of a tie decreases with their distance in the latent space.</a:t>
            </a:r>
          </a:p>
          <a:p>
            <a:endParaRPr lang="en-US" dirty="0"/>
          </a:p>
          <a:p>
            <a:r>
              <a:rPr lang="en-US" dirty="0" smtClean="0"/>
              <a:t>Z can be as many dimensions as you want; typically we try to fit the minimum number of dimensions that provide reasonable fit to the data.</a:t>
            </a:r>
            <a:endParaRPr lang="en-US" dirty="0"/>
          </a:p>
        </p:txBody>
      </p:sp>
    </p:spTree>
    <p:extLst>
      <p:ext uri="{BB962C8B-B14F-4D97-AF65-F5344CB8AC3E}">
        <p14:creationId xmlns:p14="http://schemas.microsoft.com/office/powerpoint/2010/main" val="2997870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801" t="25550" r="44347" b="16896"/>
          <a:stretch/>
        </p:blipFill>
        <p:spPr>
          <a:xfrm>
            <a:off x="1609725" y="1123949"/>
            <a:ext cx="6645018" cy="5233575"/>
          </a:xfrm>
          <a:prstGeom prst="rect">
            <a:avLst/>
          </a:prstGeom>
        </p:spPr>
      </p:pic>
      <p:sp>
        <p:nvSpPr>
          <p:cNvPr id="3"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Latent Space Models</a:t>
            </a:r>
            <a:endParaRPr lang="en-US" altLang="en-US" sz="1600" i="1" dirty="0"/>
          </a:p>
        </p:txBody>
      </p:sp>
      <p:sp>
        <p:nvSpPr>
          <p:cNvPr id="4" name="TextBox 3"/>
          <p:cNvSpPr txBox="1"/>
          <p:nvPr/>
        </p:nvSpPr>
        <p:spPr>
          <a:xfrm>
            <a:off x="163080" y="1000125"/>
            <a:ext cx="1446645" cy="1200329"/>
          </a:xfrm>
          <a:prstGeom prst="rect">
            <a:avLst/>
          </a:prstGeom>
          <a:noFill/>
        </p:spPr>
        <p:txBody>
          <a:bodyPr wrap="square" rtlCol="0">
            <a:spAutoFit/>
          </a:bodyPr>
          <a:lstStyle/>
          <a:p>
            <a:r>
              <a:rPr lang="en-US" dirty="0" smtClean="0"/>
              <a:t>2d solution for Sampson </a:t>
            </a:r>
            <a:r>
              <a:rPr lang="en-US" dirty="0" err="1" smtClean="0"/>
              <a:t>monistary</a:t>
            </a:r>
            <a:r>
              <a:rPr lang="en-US" dirty="0" smtClean="0"/>
              <a:t> data</a:t>
            </a:r>
            <a:endParaRPr lang="en-US" dirty="0"/>
          </a:p>
        </p:txBody>
      </p:sp>
    </p:spTree>
    <p:extLst>
      <p:ext uri="{BB962C8B-B14F-4D97-AF65-F5344CB8AC3E}">
        <p14:creationId xmlns:p14="http://schemas.microsoft.com/office/powerpoint/2010/main" val="613592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Box 2"/>
          <p:cNvSpPr txBox="1">
            <a:spLocks noChangeArrowheads="1"/>
          </p:cNvSpPr>
          <p:nvPr/>
        </p:nvSpPr>
        <p:spPr bwMode="auto">
          <a:xfrm>
            <a:off x="271463" y="1206500"/>
            <a:ext cx="36449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dirty="0"/>
              <a:t>Z = a dimension in some unknown space that, once accounted for makes ties independent.  </a:t>
            </a:r>
            <a:endParaRPr lang="en-US" altLang="en-US" sz="1800" dirty="0" smtClean="0"/>
          </a:p>
          <a:p>
            <a:pPr eaLnBrk="1" hangingPunct="1"/>
            <a:endParaRPr lang="en-US" altLang="en-US" sz="1800" dirty="0"/>
          </a:p>
          <a:p>
            <a:pPr eaLnBrk="1" hangingPunct="1"/>
            <a:r>
              <a:rPr lang="en-US" altLang="en-US" sz="1800" dirty="0" smtClean="0"/>
              <a:t>In addition, we can now embed z within a group structure, which adds probability of </a:t>
            </a:r>
            <a:r>
              <a:rPr lang="en-US" altLang="en-US" sz="1800" dirty="0" err="1" smtClean="0"/>
              <a:t>ingroup</a:t>
            </a:r>
            <a:r>
              <a:rPr lang="en-US" altLang="en-US" sz="1800" dirty="0" smtClean="0"/>
              <a:t> ties. </a:t>
            </a:r>
            <a:endParaRPr lang="en-US" altLang="en-US" sz="1800" dirty="0"/>
          </a:p>
        </p:txBody>
      </p:sp>
      <p:pic>
        <p:nvPicPr>
          <p:cNvPr id="399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625" y="1206500"/>
            <a:ext cx="4714875" cy="371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25" y="5138738"/>
            <a:ext cx="47418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Latent Space Models: with groups</a:t>
            </a:r>
            <a:endParaRPr lang="en-US" altLang="en-US" sz="1600" i="1" dirty="0"/>
          </a:p>
        </p:txBody>
      </p:sp>
    </p:spTree>
    <p:extLst>
      <p:ext uri="{BB962C8B-B14F-4D97-AF65-F5344CB8AC3E}">
        <p14:creationId xmlns:p14="http://schemas.microsoft.com/office/powerpoint/2010/main" val="12433372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1323975"/>
            <a:ext cx="7731125" cy="360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200" y="5181600"/>
            <a:ext cx="620236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5918200"/>
            <a:ext cx="5081588"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Latent Space Models</a:t>
            </a:r>
            <a:endParaRPr lang="en-US" altLang="en-US" sz="1600" i="1" dirty="0"/>
          </a:p>
        </p:txBody>
      </p:sp>
    </p:spTree>
    <p:extLst>
      <p:ext uri="{BB962C8B-B14F-4D97-AF65-F5344CB8AC3E}">
        <p14:creationId xmlns:p14="http://schemas.microsoft.com/office/powerpoint/2010/main" val="33505084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057275"/>
            <a:ext cx="5702300"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8" name="TextBox 2"/>
          <p:cNvSpPr txBox="1">
            <a:spLocks noChangeArrowheads="1"/>
          </p:cNvSpPr>
          <p:nvPr/>
        </p:nvSpPr>
        <p:spPr bwMode="auto">
          <a:xfrm>
            <a:off x="313909" y="1057275"/>
            <a:ext cx="25928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dirty="0" smtClean="0"/>
              <a:t>Example with the Prosper </a:t>
            </a:r>
            <a:r>
              <a:rPr lang="en-US" altLang="en-US" dirty="0"/>
              <a:t>data, with three groups</a:t>
            </a:r>
          </a:p>
        </p:txBody>
      </p:sp>
      <p:sp>
        <p:nvSpPr>
          <p:cNvPr id="5"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Latent Space Models</a:t>
            </a:r>
            <a:endParaRPr lang="en-US" altLang="en-US" sz="1600" i="1" dirty="0"/>
          </a:p>
        </p:txBody>
      </p:sp>
    </p:spTree>
    <p:extLst>
      <p:ext uri="{BB962C8B-B14F-4D97-AF65-F5344CB8AC3E}">
        <p14:creationId xmlns:p14="http://schemas.microsoft.com/office/powerpoint/2010/main" val="7319230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Latent Space Models</a:t>
            </a:r>
            <a:endParaRPr lang="en-US" altLang="en-US" sz="1600" i="1" dirty="0"/>
          </a:p>
        </p:txBody>
      </p:sp>
      <p:sp>
        <p:nvSpPr>
          <p:cNvPr id="2" name="TextBox 1"/>
          <p:cNvSpPr txBox="1"/>
          <p:nvPr/>
        </p:nvSpPr>
        <p:spPr>
          <a:xfrm>
            <a:off x="386498" y="1102936"/>
            <a:ext cx="7739297" cy="3416320"/>
          </a:xfrm>
          <a:prstGeom prst="rect">
            <a:avLst/>
          </a:prstGeom>
          <a:noFill/>
        </p:spPr>
        <p:txBody>
          <a:bodyPr wrap="square" rtlCol="0">
            <a:spAutoFit/>
          </a:bodyPr>
          <a:lstStyle/>
          <a:p>
            <a:r>
              <a:rPr lang="en-US" dirty="0" smtClean="0"/>
              <a:t>Latent space models tend to be (a) much more robust to model specification errors than are ERGMs and (b) have better known </a:t>
            </a:r>
            <a:r>
              <a:rPr lang="en-US" dirty="0" err="1" smtClean="0"/>
              <a:t>convergance</a:t>
            </a:r>
            <a:r>
              <a:rPr lang="en-US" dirty="0" smtClean="0"/>
              <a:t> properties (i.e. you can prove that the models will converge, which follows because you’re making a conditional independence assumption that’s not made in ERGM).</a:t>
            </a:r>
          </a:p>
          <a:p>
            <a:endParaRPr lang="en-US" dirty="0"/>
          </a:p>
          <a:p>
            <a:r>
              <a:rPr lang="en-US" dirty="0" smtClean="0"/>
              <a:t>But, you rarely know what the dimensions mean socially.  </a:t>
            </a:r>
            <a:r>
              <a:rPr lang="en-US" i="1" dirty="0" smtClean="0"/>
              <a:t>So it provides a fit, but doesn’t test a mechanism</a:t>
            </a:r>
            <a:r>
              <a:rPr lang="en-US" i="1" dirty="0" smtClean="0"/>
              <a:t>.</a:t>
            </a:r>
          </a:p>
          <a:p>
            <a:endParaRPr lang="en-US" i="1" dirty="0" smtClean="0"/>
          </a:p>
          <a:p>
            <a:r>
              <a:rPr lang="en-US" i="1" dirty="0" smtClean="0"/>
              <a:t>This is a key difference; if you’re goal is out of sample prediction or simply controlling the “noise” of a network, a latent space model is probably the best solution.  If your goal is to test a particular network mechanism, an ERGM is probably better.</a:t>
            </a:r>
            <a:endParaRPr lang="en-US" i="1" dirty="0"/>
          </a:p>
        </p:txBody>
      </p:sp>
    </p:spTree>
    <p:extLst>
      <p:ext uri="{BB962C8B-B14F-4D97-AF65-F5344CB8AC3E}">
        <p14:creationId xmlns:p14="http://schemas.microsoft.com/office/powerpoint/2010/main" val="40514615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Generalizations</a:t>
            </a:r>
            <a:endParaRPr lang="en-US" altLang="en-US" sz="1600" i="1" dirty="0"/>
          </a:p>
        </p:txBody>
      </p:sp>
      <p:sp>
        <p:nvSpPr>
          <p:cNvPr id="3" name="TextBox 2"/>
          <p:cNvSpPr txBox="1"/>
          <p:nvPr/>
        </p:nvSpPr>
        <p:spPr>
          <a:xfrm>
            <a:off x="232462" y="897737"/>
            <a:ext cx="6631431" cy="369332"/>
          </a:xfrm>
          <a:prstGeom prst="rect">
            <a:avLst/>
          </a:prstGeom>
          <a:noFill/>
        </p:spPr>
        <p:txBody>
          <a:bodyPr wrap="none" rtlCol="0">
            <a:spAutoFit/>
          </a:bodyPr>
          <a:lstStyle/>
          <a:p>
            <a:r>
              <a:rPr lang="en-US" dirty="0" smtClean="0"/>
              <a:t>AMEN: Additive &amp; multiplicative effects models (Hoff &amp; Volfovsky)</a:t>
            </a:r>
            <a:endParaRPr lang="en-US" dirty="0"/>
          </a:p>
        </p:txBody>
      </p:sp>
      <p:pic>
        <p:nvPicPr>
          <p:cNvPr id="4" name="Picture 3"/>
          <p:cNvPicPr>
            <a:picLocks noChangeAspect="1"/>
          </p:cNvPicPr>
          <p:nvPr/>
        </p:nvPicPr>
        <p:blipFill>
          <a:blip r:embed="rId2"/>
          <a:stretch>
            <a:fillRect/>
          </a:stretch>
        </p:blipFill>
        <p:spPr>
          <a:xfrm>
            <a:off x="666282" y="1758930"/>
            <a:ext cx="6260400" cy="666668"/>
          </a:xfrm>
          <a:prstGeom prst="rect">
            <a:avLst/>
          </a:prstGeom>
        </p:spPr>
      </p:pic>
      <p:sp>
        <p:nvSpPr>
          <p:cNvPr id="5" name="TextBox 4"/>
          <p:cNvSpPr txBox="1"/>
          <p:nvPr/>
        </p:nvSpPr>
        <p:spPr>
          <a:xfrm>
            <a:off x="666282" y="1389598"/>
            <a:ext cx="2781531" cy="369332"/>
          </a:xfrm>
          <a:prstGeom prst="rect">
            <a:avLst/>
          </a:prstGeom>
          <a:noFill/>
        </p:spPr>
        <p:txBody>
          <a:bodyPr wrap="none" rtlCol="0">
            <a:spAutoFit/>
          </a:bodyPr>
          <a:lstStyle/>
          <a:p>
            <a:r>
              <a:rPr lang="en-US" dirty="0" smtClean="0"/>
              <a:t>Basic social relations model</a:t>
            </a:r>
            <a:endParaRPr lang="en-US" dirty="0"/>
          </a:p>
        </p:txBody>
      </p:sp>
      <p:sp>
        <p:nvSpPr>
          <p:cNvPr id="6" name="TextBox 5"/>
          <p:cNvSpPr txBox="1"/>
          <p:nvPr/>
        </p:nvSpPr>
        <p:spPr>
          <a:xfrm>
            <a:off x="1659021" y="2425598"/>
            <a:ext cx="796052" cy="646331"/>
          </a:xfrm>
          <a:prstGeom prst="rect">
            <a:avLst/>
          </a:prstGeom>
          <a:noFill/>
        </p:spPr>
        <p:txBody>
          <a:bodyPr wrap="none" rtlCol="0">
            <a:spAutoFit/>
          </a:bodyPr>
          <a:lstStyle/>
          <a:p>
            <a:r>
              <a:rPr lang="en-US" dirty="0" smtClean="0"/>
              <a:t>Dyad </a:t>
            </a:r>
          </a:p>
          <a:p>
            <a:r>
              <a:rPr lang="en-US" dirty="0" smtClean="0"/>
              <a:t>effects</a:t>
            </a:r>
            <a:endParaRPr lang="en-US" dirty="0"/>
          </a:p>
        </p:txBody>
      </p:sp>
      <p:sp>
        <p:nvSpPr>
          <p:cNvPr id="7" name="TextBox 6"/>
          <p:cNvSpPr txBox="1"/>
          <p:nvPr/>
        </p:nvSpPr>
        <p:spPr>
          <a:xfrm>
            <a:off x="2878702" y="2425598"/>
            <a:ext cx="796052" cy="646331"/>
          </a:xfrm>
          <a:prstGeom prst="rect">
            <a:avLst/>
          </a:prstGeom>
          <a:noFill/>
        </p:spPr>
        <p:txBody>
          <a:bodyPr wrap="none" rtlCol="0">
            <a:spAutoFit/>
          </a:bodyPr>
          <a:lstStyle/>
          <a:p>
            <a:r>
              <a:rPr lang="en-US" dirty="0" smtClean="0"/>
              <a:t>Row </a:t>
            </a:r>
          </a:p>
          <a:p>
            <a:r>
              <a:rPr lang="en-US" dirty="0" smtClean="0"/>
              <a:t>effects</a:t>
            </a:r>
            <a:endParaRPr lang="en-US" dirty="0"/>
          </a:p>
        </p:txBody>
      </p:sp>
      <p:sp>
        <p:nvSpPr>
          <p:cNvPr id="8" name="TextBox 7"/>
          <p:cNvSpPr txBox="1"/>
          <p:nvPr/>
        </p:nvSpPr>
        <p:spPr>
          <a:xfrm>
            <a:off x="3894671" y="2425598"/>
            <a:ext cx="986167" cy="646331"/>
          </a:xfrm>
          <a:prstGeom prst="rect">
            <a:avLst/>
          </a:prstGeom>
          <a:noFill/>
        </p:spPr>
        <p:txBody>
          <a:bodyPr wrap="none" rtlCol="0">
            <a:spAutoFit/>
          </a:bodyPr>
          <a:lstStyle/>
          <a:p>
            <a:r>
              <a:rPr lang="en-US" dirty="0" smtClean="0"/>
              <a:t>Column </a:t>
            </a:r>
          </a:p>
          <a:p>
            <a:r>
              <a:rPr lang="en-US" dirty="0" smtClean="0"/>
              <a:t>effects</a:t>
            </a:r>
            <a:endParaRPr lang="en-US" dirty="0"/>
          </a:p>
        </p:txBody>
      </p:sp>
      <p:sp>
        <p:nvSpPr>
          <p:cNvPr id="9" name="TextBox 8"/>
          <p:cNvSpPr txBox="1"/>
          <p:nvPr/>
        </p:nvSpPr>
        <p:spPr>
          <a:xfrm>
            <a:off x="4880838" y="2425598"/>
            <a:ext cx="633507" cy="646331"/>
          </a:xfrm>
          <a:prstGeom prst="rect">
            <a:avLst/>
          </a:prstGeom>
          <a:noFill/>
        </p:spPr>
        <p:txBody>
          <a:bodyPr wrap="none" rtlCol="0">
            <a:spAutoFit/>
          </a:bodyPr>
          <a:lstStyle/>
          <a:p>
            <a:r>
              <a:rPr lang="en-US" dirty="0" smtClean="0"/>
              <a:t>Row</a:t>
            </a:r>
          </a:p>
          <a:p>
            <a:r>
              <a:rPr lang="en-US" dirty="0" smtClean="0"/>
              <a:t>error</a:t>
            </a:r>
            <a:endParaRPr lang="en-US" dirty="0"/>
          </a:p>
        </p:txBody>
      </p:sp>
      <p:sp>
        <p:nvSpPr>
          <p:cNvPr id="10" name="TextBox 9"/>
          <p:cNvSpPr txBox="1"/>
          <p:nvPr/>
        </p:nvSpPr>
        <p:spPr>
          <a:xfrm>
            <a:off x="5587006" y="2425597"/>
            <a:ext cx="633507" cy="646331"/>
          </a:xfrm>
          <a:prstGeom prst="rect">
            <a:avLst/>
          </a:prstGeom>
          <a:noFill/>
        </p:spPr>
        <p:txBody>
          <a:bodyPr wrap="none" rtlCol="0">
            <a:spAutoFit/>
          </a:bodyPr>
          <a:lstStyle/>
          <a:p>
            <a:r>
              <a:rPr lang="en-US" dirty="0" smtClean="0"/>
              <a:t>Col</a:t>
            </a:r>
          </a:p>
          <a:p>
            <a:r>
              <a:rPr lang="en-US" dirty="0" smtClean="0"/>
              <a:t>error</a:t>
            </a:r>
            <a:endParaRPr lang="en-US" dirty="0"/>
          </a:p>
        </p:txBody>
      </p:sp>
      <p:sp>
        <p:nvSpPr>
          <p:cNvPr id="11" name="TextBox 10"/>
          <p:cNvSpPr txBox="1"/>
          <p:nvPr/>
        </p:nvSpPr>
        <p:spPr>
          <a:xfrm>
            <a:off x="6301424" y="2425596"/>
            <a:ext cx="633507" cy="646331"/>
          </a:xfrm>
          <a:prstGeom prst="rect">
            <a:avLst/>
          </a:prstGeom>
          <a:noFill/>
        </p:spPr>
        <p:txBody>
          <a:bodyPr wrap="none" rtlCol="0">
            <a:spAutoFit/>
          </a:bodyPr>
          <a:lstStyle/>
          <a:p>
            <a:r>
              <a:rPr lang="en-US" dirty="0" smtClean="0"/>
              <a:t>dyad</a:t>
            </a:r>
          </a:p>
          <a:p>
            <a:r>
              <a:rPr lang="en-US" dirty="0" smtClean="0"/>
              <a:t>error</a:t>
            </a:r>
            <a:endParaRPr lang="en-US" dirty="0"/>
          </a:p>
        </p:txBody>
      </p:sp>
      <p:cxnSp>
        <p:nvCxnSpPr>
          <p:cNvPr id="13" name="Straight Arrow Connector 12"/>
          <p:cNvCxnSpPr/>
          <p:nvPr/>
        </p:nvCxnSpPr>
        <p:spPr>
          <a:xfrm flipV="1">
            <a:off x="2057047" y="2293621"/>
            <a:ext cx="0" cy="2733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199262" y="2293621"/>
            <a:ext cx="0" cy="2733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311625" y="2258522"/>
            <a:ext cx="0" cy="2733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197591" y="2258522"/>
            <a:ext cx="0" cy="2733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903759" y="2237564"/>
            <a:ext cx="0" cy="2733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536351" y="2267949"/>
            <a:ext cx="0" cy="2733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3"/>
          <a:srcRect b="26933"/>
          <a:stretch/>
        </p:blipFill>
        <p:spPr>
          <a:xfrm>
            <a:off x="610374" y="3711171"/>
            <a:ext cx="7402501" cy="579895"/>
          </a:xfrm>
          <a:prstGeom prst="rect">
            <a:avLst/>
          </a:prstGeom>
        </p:spPr>
      </p:pic>
      <p:sp>
        <p:nvSpPr>
          <p:cNvPr id="21" name="TextBox 20"/>
          <p:cNvSpPr txBox="1"/>
          <p:nvPr/>
        </p:nvSpPr>
        <p:spPr>
          <a:xfrm>
            <a:off x="688712" y="3253888"/>
            <a:ext cx="2082621" cy="369332"/>
          </a:xfrm>
          <a:prstGeom prst="rect">
            <a:avLst/>
          </a:prstGeom>
          <a:noFill/>
        </p:spPr>
        <p:txBody>
          <a:bodyPr wrap="none" rtlCol="0">
            <a:spAutoFit/>
          </a:bodyPr>
          <a:lstStyle/>
          <a:p>
            <a:r>
              <a:rPr lang="en-US" dirty="0" smtClean="0"/>
              <a:t>More general frame:</a:t>
            </a:r>
            <a:endParaRPr lang="en-US" dirty="0"/>
          </a:p>
        </p:txBody>
      </p:sp>
      <p:sp>
        <p:nvSpPr>
          <p:cNvPr id="23" name="TextBox 22"/>
          <p:cNvSpPr txBox="1"/>
          <p:nvPr/>
        </p:nvSpPr>
        <p:spPr>
          <a:xfrm>
            <a:off x="6301424" y="4468203"/>
            <a:ext cx="1467068" cy="923330"/>
          </a:xfrm>
          <a:prstGeom prst="rect">
            <a:avLst/>
          </a:prstGeom>
          <a:noFill/>
        </p:spPr>
        <p:txBody>
          <a:bodyPr wrap="none" rtlCol="0">
            <a:spAutoFit/>
          </a:bodyPr>
          <a:lstStyle/>
          <a:p>
            <a:r>
              <a:rPr lang="en-US" dirty="0" smtClean="0"/>
              <a:t>Latent </a:t>
            </a:r>
          </a:p>
          <a:p>
            <a:r>
              <a:rPr lang="en-US" dirty="0" smtClean="0"/>
              <a:t>multiplicative</a:t>
            </a:r>
          </a:p>
          <a:p>
            <a:r>
              <a:rPr lang="en-US" dirty="0" smtClean="0"/>
              <a:t>covariance</a:t>
            </a:r>
            <a:endParaRPr lang="en-US" dirty="0"/>
          </a:p>
        </p:txBody>
      </p:sp>
      <p:cxnSp>
        <p:nvCxnSpPr>
          <p:cNvPr id="24" name="Straight Arrow Connector 23"/>
          <p:cNvCxnSpPr/>
          <p:nvPr/>
        </p:nvCxnSpPr>
        <p:spPr>
          <a:xfrm flipV="1">
            <a:off x="6618177" y="4331514"/>
            <a:ext cx="0" cy="2733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10374" y="5391533"/>
            <a:ext cx="6825006" cy="1200329"/>
          </a:xfrm>
          <a:prstGeom prst="rect">
            <a:avLst/>
          </a:prstGeom>
          <a:noFill/>
        </p:spPr>
        <p:txBody>
          <a:bodyPr wrap="square" rtlCol="0">
            <a:spAutoFit/>
          </a:bodyPr>
          <a:lstStyle/>
          <a:p>
            <a:r>
              <a:rPr lang="en-US" dirty="0" smtClean="0"/>
              <a:t>Model is very general; can deal with y on any scale (binary to real values), fits latent space &amp; observed covariates. </a:t>
            </a:r>
          </a:p>
          <a:p>
            <a:endParaRPr lang="en-US" dirty="0"/>
          </a:p>
          <a:p>
            <a:r>
              <a:rPr lang="en-US" dirty="0" smtClean="0"/>
              <a:t>Computationally intensive…</a:t>
            </a:r>
            <a:endParaRPr lang="en-US" dirty="0"/>
          </a:p>
        </p:txBody>
      </p:sp>
    </p:spTree>
    <p:extLst>
      <p:ext uri="{BB962C8B-B14F-4D97-AF65-F5344CB8AC3E}">
        <p14:creationId xmlns:p14="http://schemas.microsoft.com/office/powerpoint/2010/main" val="504028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841" t="14974" r="28265" b="1511"/>
          <a:stretch/>
        </p:blipFill>
        <p:spPr>
          <a:xfrm>
            <a:off x="2943225" y="775208"/>
            <a:ext cx="5657850" cy="5791201"/>
          </a:xfrm>
          <a:prstGeom prst="rect">
            <a:avLst/>
          </a:prstGeom>
        </p:spPr>
      </p:pic>
      <p:sp>
        <p:nvSpPr>
          <p:cNvPr id="3" name="Text Box 5"/>
          <p:cNvSpPr txBox="1">
            <a:spLocks noChangeArrowheads="1"/>
          </p:cNvSpPr>
          <p:nvPr/>
        </p:nvSpPr>
        <p:spPr bwMode="auto">
          <a:xfrm>
            <a:off x="163080" y="128877"/>
            <a:ext cx="40238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Introduction to Random &amp; Stochastic</a:t>
            </a:r>
            <a:endParaRPr lang="en-US" altLang="en-US" sz="2000" dirty="0"/>
          </a:p>
          <a:p>
            <a:pPr eaLnBrk="1" hangingPunct="1">
              <a:spcBef>
                <a:spcPct val="0"/>
              </a:spcBef>
              <a:buFontTx/>
              <a:buNone/>
            </a:pPr>
            <a:r>
              <a:rPr lang="en-US" altLang="en-US" sz="1600" i="1" dirty="0" smtClean="0"/>
              <a:t>Generalizations</a:t>
            </a:r>
            <a:endParaRPr lang="en-US" altLang="en-US" sz="1600" i="1" dirty="0"/>
          </a:p>
        </p:txBody>
      </p:sp>
      <p:sp>
        <p:nvSpPr>
          <p:cNvPr id="4" name="TextBox 3"/>
          <p:cNvSpPr txBox="1"/>
          <p:nvPr/>
        </p:nvSpPr>
        <p:spPr>
          <a:xfrm>
            <a:off x="45849" y="1052207"/>
            <a:ext cx="2572660" cy="923330"/>
          </a:xfrm>
          <a:prstGeom prst="rect">
            <a:avLst/>
          </a:prstGeom>
          <a:noFill/>
        </p:spPr>
        <p:txBody>
          <a:bodyPr wrap="square" rtlCol="0">
            <a:spAutoFit/>
          </a:bodyPr>
          <a:lstStyle/>
          <a:p>
            <a:r>
              <a:rPr lang="en-US" dirty="0" smtClean="0"/>
              <a:t>For more detail, see </a:t>
            </a:r>
            <a:r>
              <a:rPr lang="en-US" dirty="0" smtClean="0">
                <a:hlinkClick r:id="rId3"/>
              </a:rPr>
              <a:t>last year’s presentation</a:t>
            </a:r>
            <a:r>
              <a:rPr lang="en-US" dirty="0" smtClean="0"/>
              <a:t> by Alex! </a:t>
            </a:r>
            <a:endParaRPr lang="en-US" dirty="0"/>
          </a:p>
        </p:txBody>
      </p:sp>
    </p:spTree>
    <p:extLst>
      <p:ext uri="{BB962C8B-B14F-4D97-AF65-F5344CB8AC3E}">
        <p14:creationId xmlns:p14="http://schemas.microsoft.com/office/powerpoint/2010/main" val="311294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4" descr="C:\Users\jmoody77\SGPlot6.png"/>
          <p:cNvPicPr>
            <a:picLocks noChangeAspect="1" noChangeArrowheads="1"/>
          </p:cNvPicPr>
          <p:nvPr/>
        </p:nvPicPr>
        <p:blipFill>
          <a:blip r:embed="rId2">
            <a:extLst>
              <a:ext uri="{28A0092B-C50C-407E-A947-70E740481C1C}">
                <a14:useLocalDpi xmlns:a14="http://schemas.microsoft.com/office/drawing/2010/main" val="0"/>
              </a:ext>
            </a:extLst>
          </a:blip>
          <a:srcRect b="6723"/>
          <a:stretch>
            <a:fillRect/>
          </a:stretch>
        </p:blipFill>
        <p:spPr bwMode="auto">
          <a:xfrm>
            <a:off x="2668588" y="1189038"/>
            <a:ext cx="6238875"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TextBox 1"/>
          <p:cNvSpPr txBox="1">
            <a:spLocks noChangeArrowheads="1"/>
          </p:cNvSpPr>
          <p:nvPr/>
        </p:nvSpPr>
        <p:spPr bwMode="auto">
          <a:xfrm>
            <a:off x="166688" y="1200150"/>
            <a:ext cx="24003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a:t>Network connectivity changes rapidly as a function of network volume.  </a:t>
            </a:r>
          </a:p>
          <a:p>
            <a:pPr eaLnBrk="1" hangingPunct="1">
              <a:spcBef>
                <a:spcPct val="0"/>
              </a:spcBef>
              <a:buFontTx/>
              <a:buNone/>
            </a:pPr>
            <a:endParaRPr lang="en-US" altLang="en-US" sz="1800" dirty="0"/>
          </a:p>
          <a:p>
            <a:pPr eaLnBrk="1" hangingPunct="1">
              <a:spcBef>
                <a:spcPct val="0"/>
              </a:spcBef>
              <a:buFontTx/>
              <a:buNone/>
            </a:pPr>
            <a:r>
              <a:rPr lang="en-US" altLang="en-US" sz="1800" dirty="0"/>
              <a:t>In a </a:t>
            </a:r>
            <a:r>
              <a:rPr lang="en-US" altLang="en-US" sz="1800" dirty="0" err="1" smtClean="0"/>
              <a:t>Erdos-reyni</a:t>
            </a:r>
            <a:r>
              <a:rPr lang="en-US" altLang="en-US" sz="1800" dirty="0" smtClean="0"/>
              <a:t> random </a:t>
            </a:r>
            <a:r>
              <a:rPr lang="en-US" altLang="en-US" sz="1800" dirty="0"/>
              <a:t>network, when the average degree is </a:t>
            </a:r>
            <a:r>
              <a:rPr lang="en-US" altLang="en-US" sz="1800" u="sng" dirty="0"/>
              <a:t>&lt;</a:t>
            </a:r>
            <a:r>
              <a:rPr lang="en-US" altLang="en-US" sz="1800" dirty="0"/>
              <a:t>1, the network is always disconnected.  When it is </a:t>
            </a:r>
            <a:r>
              <a:rPr lang="en-US" altLang="en-US" sz="1800" u="sng" dirty="0"/>
              <a:t>&gt;</a:t>
            </a:r>
            <a:r>
              <a:rPr lang="en-US" altLang="en-US" sz="1800" dirty="0"/>
              <a:t>2, there is a “giant component” that takes up most of the network.</a:t>
            </a:r>
          </a:p>
          <a:p>
            <a:pPr eaLnBrk="1" hangingPunct="1">
              <a:spcBef>
                <a:spcPct val="0"/>
              </a:spcBef>
              <a:buFontTx/>
              <a:buNone/>
            </a:pPr>
            <a:endParaRPr lang="en-US" altLang="en-US" sz="1800" dirty="0"/>
          </a:p>
          <a:p>
            <a:pPr eaLnBrk="1" hangingPunct="1">
              <a:spcBef>
                <a:spcPct val="0"/>
              </a:spcBef>
              <a:buFontTx/>
              <a:buNone/>
            </a:pPr>
            <a:r>
              <a:rPr lang="en-US" altLang="en-US" sz="1800" dirty="0"/>
              <a:t>Note that this is dependent on mean </a:t>
            </a:r>
            <a:r>
              <a:rPr lang="en-US" altLang="en-US" sz="1800" u="sng" dirty="0"/>
              <a:t>degree</a:t>
            </a:r>
            <a:r>
              <a:rPr lang="en-US" altLang="en-US" sz="1800" dirty="0"/>
              <a:t>, </a:t>
            </a:r>
            <a:r>
              <a:rPr lang="en-US" altLang="en-US" sz="1800" dirty="0" smtClean="0"/>
              <a:t>not density, so </a:t>
            </a:r>
            <a:r>
              <a:rPr lang="en-US" altLang="en-US" sz="1800" dirty="0"/>
              <a:t>applies to networks of any size.</a:t>
            </a:r>
          </a:p>
        </p:txBody>
      </p:sp>
      <p:sp>
        <p:nvSpPr>
          <p:cNvPr id="72709" name="TextBox 2"/>
          <p:cNvSpPr txBox="1">
            <a:spLocks noChangeArrowheads="1"/>
          </p:cNvSpPr>
          <p:nvPr/>
        </p:nvSpPr>
        <p:spPr bwMode="auto">
          <a:xfrm>
            <a:off x="5476875" y="5280025"/>
            <a:ext cx="1179513"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a:t>Average Degree</a:t>
            </a:r>
          </a:p>
        </p:txBody>
      </p:sp>
      <p:sp>
        <p:nvSpPr>
          <p:cNvPr id="7"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Simple Random Graphs</a:t>
            </a:r>
            <a:endParaRPr lang="en-US" altLang="en-US" sz="1600" i="1" dirty="0"/>
          </a:p>
        </p:txBody>
      </p:sp>
    </p:spTree>
    <p:extLst>
      <p:ext uri="{BB962C8B-B14F-4D97-AF65-F5344CB8AC3E}">
        <p14:creationId xmlns:p14="http://schemas.microsoft.com/office/powerpoint/2010/main" val="39951788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062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9528" y="1062182"/>
            <a:ext cx="7702365" cy="923330"/>
          </a:xfrm>
          <a:prstGeom prst="rect">
            <a:avLst/>
          </a:prstGeom>
          <a:noFill/>
        </p:spPr>
        <p:txBody>
          <a:bodyPr wrap="square" rtlCol="0">
            <a:spAutoFit/>
          </a:bodyPr>
          <a:lstStyle/>
          <a:p>
            <a:r>
              <a:rPr lang="en-US" dirty="0" smtClean="0"/>
              <a:t>Simple random is a very poor model for real life, so not really a fair null.  Imagine you know the mixing by category in a network, you can use that to generate a network that has correct probability by mixing category:</a:t>
            </a:r>
            <a:endParaRPr lang="en-US" dirty="0"/>
          </a:p>
        </p:txBody>
      </p:sp>
      <p:sp>
        <p:nvSpPr>
          <p:cNvPr id="9" name="TextBox 8"/>
          <p:cNvSpPr txBox="1"/>
          <p:nvPr/>
        </p:nvSpPr>
        <p:spPr>
          <a:xfrm>
            <a:off x="747764" y="2022192"/>
            <a:ext cx="8019163" cy="3139321"/>
          </a:xfrm>
          <a:prstGeom prst="rect">
            <a:avLst/>
          </a:prstGeom>
          <a:noFill/>
        </p:spPr>
        <p:txBody>
          <a:bodyPr wrap="square" rtlCol="0">
            <a:spAutoFit/>
          </a:bodyPr>
          <a:lstStyle/>
          <a:p>
            <a:r>
              <a:rPr lang="en-US" dirty="0" smtClean="0"/>
              <a:t>We can condition on more features – degree distribution, dyad distribution, mixing…</a:t>
            </a:r>
          </a:p>
          <a:p>
            <a:r>
              <a:rPr lang="en-US" dirty="0" smtClean="0"/>
              <a:t>These can take us a long ways towards getting a reasonable null.</a:t>
            </a:r>
          </a:p>
          <a:p>
            <a:endParaRPr lang="en-US" dirty="0"/>
          </a:p>
          <a:p>
            <a:r>
              <a:rPr lang="en-US" dirty="0" smtClean="0"/>
              <a:t>Some are easy:</a:t>
            </a:r>
          </a:p>
          <a:p>
            <a:r>
              <a:rPr lang="en-US" dirty="0" smtClean="0"/>
              <a:t>   </a:t>
            </a:r>
          </a:p>
          <a:p>
            <a:pPr marL="285750" indent="-285750">
              <a:buFont typeface="Arial" panose="020B0604020202020204" pitchFamily="34" charset="0"/>
              <a:buChar char="•"/>
            </a:pPr>
            <a:r>
              <a:rPr lang="en-US" dirty="0" smtClean="0"/>
              <a:t>Have analytic solution to some features on some conditionals (like the “configuration model” used for building a null in community detection)</a:t>
            </a:r>
          </a:p>
          <a:p>
            <a:pPr marL="285750" indent="-285750">
              <a:buFont typeface="Arial" panose="020B0604020202020204" pitchFamily="34" charset="0"/>
              <a:buChar char="•"/>
            </a:pPr>
            <a:r>
              <a:rPr lang="en-US" dirty="0" smtClean="0">
                <a:sym typeface="Wingdings" panose="05000000000000000000" pitchFamily="2" charset="2"/>
              </a:rPr>
              <a:t>Good algorithms exist for fixing both in &amp; out degree</a:t>
            </a:r>
          </a:p>
          <a:p>
            <a:pPr lvl="2"/>
            <a:r>
              <a:rPr lang="en-US" dirty="0" smtClean="0">
                <a:sym typeface="Wingdings" panose="05000000000000000000" pitchFamily="2" charset="2"/>
              </a:rPr>
              <a:t>generate a set of half-edges for each node’s degree, randomly sort, put back together</a:t>
            </a:r>
          </a:p>
          <a:p>
            <a:pPr lvl="2"/>
            <a:r>
              <a:rPr lang="en-US" dirty="0" smtClean="0">
                <a:sym typeface="Wingdings" panose="05000000000000000000" pitchFamily="2" charset="2"/>
              </a:rPr>
              <a:t>Often a tradeoff between *exact* uniform random &amp; speed/</a:t>
            </a:r>
            <a:r>
              <a:rPr lang="en-US" dirty="0" err="1" smtClean="0">
                <a:sym typeface="Wingdings" panose="05000000000000000000" pitchFamily="2" charset="2"/>
              </a:rPr>
              <a:t>tractabiltiy</a:t>
            </a:r>
            <a:endParaRPr lang="en-US" dirty="0" smtClean="0">
              <a:sym typeface="Wingdings" panose="05000000000000000000" pitchFamily="2" charset="2"/>
            </a:endParaRPr>
          </a:p>
        </p:txBody>
      </p:sp>
      <p:sp>
        <p:nvSpPr>
          <p:cNvPr id="5" name="Text Box 5"/>
          <p:cNvSpPr txBox="1">
            <a:spLocks noChangeArrowheads="1"/>
          </p:cNvSpPr>
          <p:nvPr/>
        </p:nvSpPr>
        <p:spPr bwMode="auto">
          <a:xfrm>
            <a:off x="250825" y="290513"/>
            <a:ext cx="34344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None/>
            </a:pPr>
            <a:r>
              <a:rPr lang="en-US" sz="2000" dirty="0" smtClean="0">
                <a:latin typeface="Calibri" panose="020F0502020204030204" pitchFamily="34" charset="0"/>
                <a:cs typeface="Calibri" panose="020F0502020204030204" pitchFamily="34" charset="0"/>
              </a:rPr>
              <a:t>Statistical </a:t>
            </a:r>
            <a:r>
              <a:rPr lang="en-US" sz="2000" dirty="0">
                <a:latin typeface="Calibri" panose="020F0502020204030204" pitchFamily="34" charset="0"/>
                <a:cs typeface="Calibri" panose="020F0502020204030204" pitchFamily="34" charset="0"/>
              </a:rPr>
              <a:t>Models for Networks</a:t>
            </a:r>
          </a:p>
          <a:p>
            <a:pPr eaLnBrk="1" hangingPunct="1">
              <a:spcBef>
                <a:spcPct val="0"/>
              </a:spcBef>
              <a:buFontTx/>
              <a:buNone/>
            </a:pPr>
            <a:r>
              <a:rPr lang="en-US" altLang="en-US" sz="1600" i="1" dirty="0" smtClean="0"/>
              <a:t>Less Random Graphs</a:t>
            </a:r>
            <a:endParaRPr lang="en-US" altLang="en-US" sz="1600" i="1" dirty="0"/>
          </a:p>
        </p:txBody>
      </p:sp>
    </p:spTree>
    <p:extLst>
      <p:ext uri="{BB962C8B-B14F-4D97-AF65-F5344CB8AC3E}">
        <p14:creationId xmlns:p14="http://schemas.microsoft.com/office/powerpoint/2010/main" val="926360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tan_shade">
  <a:themeElements>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tan_shade</Template>
  <TotalTime>2952</TotalTime>
  <Words>5803</Words>
  <Application>Microsoft Office PowerPoint</Application>
  <PresentationFormat>On-screen Show (4:3)</PresentationFormat>
  <Paragraphs>818</Paragraphs>
  <Slides>80</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91" baseType="lpstr">
      <vt:lpstr>Arial</vt:lpstr>
      <vt:lpstr>Calibri</vt:lpstr>
      <vt:lpstr>Cambria Math</vt:lpstr>
      <vt:lpstr>CMR12</vt:lpstr>
      <vt:lpstr>Courier New</vt:lpstr>
      <vt:lpstr>SAS Monospace</vt:lpstr>
      <vt:lpstr>Symbol</vt:lpstr>
      <vt:lpstr>Times New Roman</vt:lpstr>
      <vt:lpstr>Wingdings</vt:lpstr>
      <vt:lpstr>tan_shade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Moody</dc:creator>
  <cp:lastModifiedBy>Dr James Moody, Ph.D.</cp:lastModifiedBy>
  <cp:revision>47</cp:revision>
  <dcterms:created xsi:type="dcterms:W3CDTF">2016-05-04T15:54:00Z</dcterms:created>
  <dcterms:modified xsi:type="dcterms:W3CDTF">2018-05-17T01:29:44Z</dcterms:modified>
</cp:coreProperties>
</file>